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7" r:id="rId2"/>
    <p:sldId id="259" r:id="rId3"/>
    <p:sldId id="258" r:id="rId4"/>
    <p:sldId id="261" r:id="rId5"/>
    <p:sldId id="262" r:id="rId6"/>
    <p:sldId id="263" r:id="rId7"/>
    <p:sldId id="264" r:id="rId8"/>
    <p:sldId id="277" r:id="rId9"/>
    <p:sldId id="295" r:id="rId10"/>
    <p:sldId id="279" r:id="rId11"/>
    <p:sldId id="265" r:id="rId12"/>
    <p:sldId id="294" r:id="rId13"/>
    <p:sldId id="266" r:id="rId14"/>
    <p:sldId id="267" r:id="rId15"/>
    <p:sldId id="280" r:id="rId16"/>
    <p:sldId id="284" r:id="rId17"/>
    <p:sldId id="287" r:id="rId18"/>
    <p:sldId id="273" r:id="rId19"/>
    <p:sldId id="271" r:id="rId20"/>
    <p:sldId id="268" r:id="rId21"/>
    <p:sldId id="288" r:id="rId22"/>
    <p:sldId id="293" r:id="rId23"/>
    <p:sldId id="292" r:id="rId24"/>
    <p:sldId id="298" r:id="rId25"/>
    <p:sldId id="282" r:id="rId26"/>
    <p:sldId id="283" r:id="rId27"/>
    <p:sldId id="297" r:id="rId28"/>
    <p:sldId id="260" r:id="rId29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10X10" panose="020D0604000000000000" pitchFamily="50" charset="-127"/>
      <p:regular r:id="rId34"/>
    </p:embeddedFont>
    <p:embeddedFont>
      <p:font typeface="나눔스퀘어" panose="020B0600000101010101" pitchFamily="50" charset="-127"/>
      <p:regular r:id="rId35"/>
    </p:embeddedFont>
    <p:embeddedFont>
      <p:font typeface="a옛날사진관3" panose="02020600000000000000" pitchFamily="18" charset="-127"/>
      <p:regular r:id="rId36"/>
    </p:embeddedFont>
    <p:embeddedFont>
      <p:font typeface="함초롬돋움" panose="020B0604000101010101" pitchFamily="50" charset="-127"/>
      <p:regular r:id="rId37"/>
      <p:bold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1A0"/>
    <a:srgbClr val="FCF6BC"/>
    <a:srgbClr val="FDF9D7"/>
    <a:srgbClr val="D0D0D0"/>
    <a:srgbClr val="F0F0F0"/>
    <a:srgbClr val="B7DEE8"/>
    <a:srgbClr val="566279"/>
    <a:srgbClr val="FFFF99"/>
    <a:srgbClr val="FFFAEB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2245" autoAdjust="0"/>
  </p:normalViewPr>
  <p:slideViewPr>
    <p:cSldViewPr showGuides="1">
      <p:cViewPr varScale="1">
        <p:scale>
          <a:sx n="53" d="100"/>
          <a:sy n="53" d="100"/>
        </p:scale>
        <p:origin x="102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13FE0-44EE-4919-8347-CAAB28341D01}" type="datetimeFigureOut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02A02-FCDD-42C7-A5AB-44690B953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85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9C%A0%EC%A0%84" TargetMode="External"/><Relationship Id="rId3" Type="http://schemas.openxmlformats.org/officeDocument/2006/relationships/hyperlink" Target="https://ko.wikipedia.org/wiki/%EC%83%9D%EB%AC%BC" TargetMode="External"/><Relationship Id="rId7" Type="http://schemas.openxmlformats.org/officeDocument/2006/relationships/hyperlink" Target="https://ko.wikipedia.org/wiki/%ED%95%B4%EB%B6%80%ED%95%99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B%B6%84%EB%A5%98%EA%B5%B0" TargetMode="External"/><Relationship Id="rId11" Type="http://schemas.openxmlformats.org/officeDocument/2006/relationships/hyperlink" Target="https://ko.wikipedia.org/wiki/%EA%B3%84%ED%86%B5%EC%88%98#cite_note-1" TargetMode="External"/><Relationship Id="rId5" Type="http://schemas.openxmlformats.org/officeDocument/2006/relationships/hyperlink" Target="https://ko.wikipedia.org/wiki/%EC%A2%85_(%EC%83%9D%EB%AC%BC%ED%95%99)" TargetMode="External"/><Relationship Id="rId10" Type="http://schemas.openxmlformats.org/officeDocument/2006/relationships/hyperlink" Target="https://ko.wikipedia.org/wiki/%EB%8B%A4%EC%9D%B4%EC%96%B4%EA%B7%B8%EB%9E%A8" TargetMode="External"/><Relationship Id="rId4" Type="http://schemas.openxmlformats.org/officeDocument/2006/relationships/hyperlink" Target="https://ko.wikipedia.org/wiki/%EC%A7%84%ED%99%94" TargetMode="External"/><Relationship Id="rId9" Type="http://schemas.openxmlformats.org/officeDocument/2006/relationships/hyperlink" Target="https://ko.wikipedia.org/wiki/%EC%88%98%ED%98%95%EB%8F%84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nice to meet you!</a:t>
            </a:r>
          </a:p>
          <a:p>
            <a:r>
              <a:rPr lang="en-US" altLang="ko-KR"/>
              <a:t>we represent source code plagiarism  detection system named '</a:t>
            </a:r>
            <a:r>
              <a:rPr lang="ko-KR" altLang="en-US"/>
              <a:t>명탐정 한이</a:t>
            </a:r>
            <a:r>
              <a:rPr lang="en-US" altLang="ko-KR"/>
              <a:t>'</a:t>
            </a:r>
          </a:p>
          <a:p>
            <a:r>
              <a:rPr lang="en-US" altLang="ko-KR"/>
              <a:t>we are </a:t>
            </a:r>
            <a:r>
              <a:rPr lang="ko-KR" altLang="en-US"/>
              <a:t>이하원</a:t>
            </a:r>
            <a:r>
              <a:rPr lang="en-US" altLang="ko-KR"/>
              <a:t>, </a:t>
            </a:r>
            <a:r>
              <a:rPr lang="ko-KR" altLang="en-US"/>
              <a:t>한성혜 </a:t>
            </a:r>
            <a:r>
              <a:rPr lang="en-US" altLang="ko-KR"/>
              <a:t>of the team </a:t>
            </a:r>
            <a:r>
              <a:rPr lang="ko-KR" altLang="en-US"/>
              <a:t>달려라 한이</a:t>
            </a:r>
            <a:r>
              <a:rPr lang="en-US" altLang="ko-KR"/>
              <a:t>, i`m </a:t>
            </a:r>
            <a:r>
              <a:rPr lang="ko-KR" altLang="en-US"/>
              <a:t>한성혜 </a:t>
            </a:r>
            <a:r>
              <a:rPr lang="en-US" altLang="ko-KR"/>
              <a:t>to start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48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시퀀서 입니다</a:t>
            </a:r>
            <a:r>
              <a:rPr lang="en-US" altLang="ko-KR"/>
              <a:t>. </a:t>
            </a:r>
            <a:r>
              <a:rPr lang="ko-KR" altLang="en-US"/>
              <a:t>시퀀서 에서는 앞에서 렉서가 만들어낸 토큰을 함수 호출 순서에 유의해 토큰을 연결하여 하나의 </a:t>
            </a:r>
            <a:r>
              <a:rPr lang="en-US" altLang="ko-KR"/>
              <a:t>string</a:t>
            </a:r>
            <a:r>
              <a:rPr lang="ko-KR" altLang="en-US"/>
              <a:t>인 프로그램 </a:t>
            </a:r>
            <a:r>
              <a:rPr lang="en-US" altLang="ko-KR"/>
              <a:t>dna</a:t>
            </a:r>
            <a:r>
              <a:rPr lang="ko-KR" altLang="en-US"/>
              <a:t>를 만듭니다</a:t>
            </a:r>
            <a:r>
              <a:rPr lang="en-US" altLang="ko-KR"/>
              <a:t>.</a:t>
            </a:r>
            <a:r>
              <a:rPr lang="ko-KR" altLang="en-US"/>
              <a:t> 그 순서는 먼저 </a:t>
            </a:r>
            <a:r>
              <a:rPr lang="en-US" altLang="ko-KR"/>
              <a:t>main</a:t>
            </a:r>
            <a:r>
              <a:rPr lang="ko-KR" altLang="en-US"/>
              <a:t>함수를 찾고 함수 호출 발견 시 해당 함수의 </a:t>
            </a:r>
            <a:r>
              <a:rPr lang="en-US" altLang="ko-KR"/>
              <a:t>token</a:t>
            </a:r>
            <a:r>
              <a:rPr lang="ko-KR" altLang="en-US"/>
              <a:t>을 </a:t>
            </a:r>
            <a:r>
              <a:rPr lang="en-US" altLang="ko-KR"/>
              <a:t>DNA</a:t>
            </a:r>
            <a:r>
              <a:rPr lang="ko-KR" altLang="en-US"/>
              <a:t>에 추가합니다</a:t>
            </a:r>
            <a:r>
              <a:rPr lang="en-US" altLang="ko-KR"/>
              <a:t>. </a:t>
            </a:r>
            <a:r>
              <a:rPr lang="ko-KR" altLang="en-US"/>
              <a:t>따라서 </a:t>
            </a:r>
            <a:r>
              <a:rPr lang="en-US" altLang="ko-KR"/>
              <a:t>main</a:t>
            </a:r>
            <a:r>
              <a:rPr lang="ko-KR" altLang="en-US"/>
              <a:t>함수에 해당하는 파랑색 토큰 사이에 </a:t>
            </a:r>
            <a:r>
              <a:rPr lang="en-US" altLang="ko-KR"/>
              <a:t>main</a:t>
            </a:r>
            <a:r>
              <a:rPr lang="ko-KR" altLang="en-US"/>
              <a:t>함수에서 호출한 피보나치 함수에 해당하 토큰인 빨간색 토큰이 들어 있는 것을 확인할 수 있습니다</a:t>
            </a:r>
            <a:r>
              <a:rPr lang="en-US" altLang="ko-KR"/>
              <a:t>. </a:t>
            </a:r>
            <a:r>
              <a:rPr lang="ko-KR" altLang="en-US"/>
              <a:t>그리고 재귀함수가 발생할 시 이를 따로 </a:t>
            </a:r>
            <a:r>
              <a:rPr lang="en-US" altLang="ko-KR"/>
              <a:t>‘re1’</a:t>
            </a:r>
            <a:r>
              <a:rPr lang="ko-KR" altLang="en-US"/>
              <a:t>이라는 특별한 토큰을 배치함으로써 정상적으로 프로그램 </a:t>
            </a:r>
            <a:r>
              <a:rPr lang="en-US" altLang="ko-KR"/>
              <a:t>dna</a:t>
            </a:r>
            <a:r>
              <a:rPr lang="ko-KR" altLang="en-US"/>
              <a:t>를 생성하였습니다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48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비교기에서는 앞에서 생성한 프로그램</a:t>
            </a:r>
            <a:r>
              <a:rPr lang="en-US" altLang="ko-KR"/>
              <a:t>dna</a:t>
            </a:r>
            <a:r>
              <a:rPr lang="ko-KR" altLang="en-US"/>
              <a:t>를 알고리즘을 통해 유사도로 계산해 주는 작업을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7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lcs</a:t>
            </a:r>
            <a:r>
              <a:rPr lang="ko-KR" altLang="en-US"/>
              <a:t>알고리즘은 최장 문자열 추출에 많이 사용되는 알고리즘으로 비교하는 토큰이 일치할 시 점수를 줍니다</a:t>
            </a:r>
            <a:r>
              <a:rPr lang="en-US" altLang="ko-KR"/>
              <a:t>.</a:t>
            </a:r>
          </a:p>
          <a:p>
            <a:r>
              <a:rPr lang="ko-KR" altLang="en-US"/>
              <a:t>하지만 모든 언어는 정해진 문법내에서 작동하기 때문에 같은 토큰이 발생하기 마련입니다</a:t>
            </a:r>
            <a:r>
              <a:rPr lang="en-US" altLang="ko-KR"/>
              <a:t>. </a:t>
            </a:r>
            <a:r>
              <a:rPr lang="ko-KR" altLang="en-US"/>
              <a:t>저희는 토큰이 같을때 무조건 더하는 것이 아닌</a:t>
            </a:r>
          </a:p>
          <a:p>
            <a:r>
              <a:rPr lang="ko-KR" altLang="en-US"/>
              <a:t>연속적으로 같은 토큰이 나왔을 때 표절이 발생했다라고 말할 수 있다고 생각했습니다</a:t>
            </a:r>
            <a:r>
              <a:rPr lang="en-US" altLang="ko-KR"/>
              <a:t>. </a:t>
            </a:r>
            <a:r>
              <a:rPr lang="ko-KR" altLang="en-US"/>
              <a:t>따라서 앞에서 얼마나 많이 토큰이 일치했는지를 고려하여 점수를 더하는 최대 유사치 결정 알고리즘을 적용했습니다</a:t>
            </a:r>
            <a:r>
              <a:rPr lang="en-US" altLang="ko-KR"/>
              <a:t>. </a:t>
            </a:r>
            <a:r>
              <a:rPr lang="ko-KR" altLang="en-US"/>
              <a:t>옆에 테이블은 알고리즘의 적용 예시로  보시면 </a:t>
            </a:r>
            <a:r>
              <a:rPr lang="en-US" altLang="ko-KR"/>
              <a:t>'a'</a:t>
            </a:r>
            <a:r>
              <a:rPr lang="ko-KR" altLang="en-US"/>
              <a:t>와 </a:t>
            </a:r>
            <a:r>
              <a:rPr lang="en-US" altLang="ko-KR"/>
              <a:t>'d'</a:t>
            </a:r>
            <a:r>
              <a:rPr lang="ko-KR" altLang="en-US"/>
              <a:t>의 경우에 토큰이 같지만 점수가 더해지지 않은 것을 확인 할 수 있습니다</a:t>
            </a:r>
            <a:r>
              <a:rPr lang="en-US" altLang="ko-KR"/>
              <a:t>. </a:t>
            </a:r>
            <a:r>
              <a:rPr lang="ko-KR" altLang="en-US"/>
              <a:t>이는 앞에서 일치한 토큰이 특정 값 이상을 넘지 않았기 때문입니다</a:t>
            </a:r>
            <a:r>
              <a:rPr lang="en-US" altLang="ko-KR"/>
              <a:t>. </a:t>
            </a:r>
            <a:r>
              <a:rPr lang="ko-KR" altLang="en-US"/>
              <a:t>이 경우 두 프로그램 </a:t>
            </a:r>
            <a:r>
              <a:rPr lang="en-US" altLang="ko-KR"/>
              <a:t>DNA </a:t>
            </a:r>
            <a:r>
              <a:rPr lang="ko-KR" altLang="en-US"/>
              <a:t>의 유사도는 </a:t>
            </a:r>
            <a:r>
              <a:rPr lang="en-US" altLang="ko-KR"/>
              <a:t>11 </a:t>
            </a:r>
            <a:r>
              <a:rPr lang="ko-KR" altLang="en-US"/>
              <a:t>점이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4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또한 알고리즘 상에서 점수를 더하때 소스 코드에 나오는 토큰들의 등장 횟수를 고려하여 점수를 주는 토큰 빈도 가중치 기법을 적용했습니다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즉 드물게 나오는 토큰에 대해서는 높은 가중치를 주며</a:t>
            </a:r>
            <a:r>
              <a:rPr lang="en-US" altLang="ko-KR"/>
              <a:t>, </a:t>
            </a:r>
            <a:r>
              <a:rPr lang="ko-KR" altLang="en-US"/>
              <a:t>자주 나오는 토큰은 낮은 점수를 주는 것 입니다</a:t>
            </a:r>
            <a:r>
              <a:rPr lang="en-US" altLang="ko-KR"/>
              <a:t>.</a:t>
            </a:r>
          </a:p>
          <a:p>
            <a:r>
              <a:rPr lang="ko-KR" altLang="en-US"/>
              <a:t>옆의 함수 값을 통해 실제 가중치를 구합니다</a:t>
            </a:r>
            <a:r>
              <a:rPr lang="en-US" altLang="ko-KR"/>
              <a:t>. </a:t>
            </a:r>
            <a:r>
              <a:rPr lang="ko-KR" altLang="en-US"/>
              <a:t>아래의 표는 앞에서 나온 피보나치 </a:t>
            </a:r>
            <a:r>
              <a:rPr lang="en-US" altLang="ko-KR"/>
              <a:t>C</a:t>
            </a:r>
            <a:r>
              <a:rPr lang="ko-KR" altLang="en-US"/>
              <a:t>코드의 토큰에 따른 가중치 값으로 한번 등장한 </a:t>
            </a:r>
            <a:r>
              <a:rPr lang="en-US" altLang="ko-KR"/>
              <a:t>IF, PRINTF</a:t>
            </a:r>
            <a:r>
              <a:rPr lang="ko-KR" altLang="en-US"/>
              <a:t>의 경우에는 </a:t>
            </a:r>
            <a:r>
              <a:rPr lang="en-US" altLang="ko-KR"/>
              <a:t>'5'</a:t>
            </a:r>
            <a:r>
              <a:rPr lang="ko-KR" altLang="en-US"/>
              <a:t>로 높은 가중치를 가졌지만</a:t>
            </a:r>
          </a:p>
          <a:p>
            <a:r>
              <a:rPr lang="ko-KR" altLang="en-US"/>
              <a:t>여러번 등장한 숫자나 </a:t>
            </a:r>
            <a:r>
              <a:rPr lang="en-US" altLang="ko-KR"/>
              <a:t>RETURN </a:t>
            </a:r>
            <a:r>
              <a:rPr lang="ko-KR" altLang="en-US"/>
              <a:t>의 경우 낮은 가중치를 가지는 것을 확인 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최대 유사치 결정 알고리즘과 토큰 빈도 가중치 기법를 적용하여 보다 정확하게 유사도를 측정할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다음 유사도 시각화 부분은 이하원 학생이 이어서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2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 결과도 소스 코드의 유사도 값을 막대 그래프 </a:t>
            </a:r>
            <a:endParaRPr lang="en-US" altLang="ko-KR" dirty="0"/>
          </a:p>
          <a:p>
            <a:r>
              <a:rPr lang="ko-KR" altLang="en-US" dirty="0"/>
              <a:t>우리의 목적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소스 코드가 표절이 어떤 순서를 따라서 변화했는지 그 흐름도를 표현하고 싶었다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95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Phylogenetic</a:t>
            </a:r>
            <a:r>
              <a:rPr lang="ko-KR" altLang="en-US" dirty="0"/>
              <a:t> </a:t>
            </a:r>
            <a:r>
              <a:rPr lang="en-US" altLang="ko-KR" dirty="0"/>
              <a:t>tree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진화에 많이 쓰이는</a:t>
            </a:r>
            <a:r>
              <a:rPr lang="en-US" altLang="ko-KR" dirty="0"/>
              <a:t>, </a:t>
            </a:r>
            <a:r>
              <a:rPr lang="ko-KR" altLang="en-US" dirty="0"/>
              <a:t>변화 흐름을 나타내기 위해 계통수 형식을 선택했다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표절의 진행도 표현하기 위해서 시간 정보도 고려 </a:t>
            </a:r>
            <a:endParaRPr lang="en-US" altLang="ko-KR" dirty="0"/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계통수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系統樹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phylogenetic tree)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생물"/>
              </a:rPr>
              <a:t>생물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진화"/>
              </a:rPr>
              <a:t>진화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 여러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종 (생물학)"/>
              </a:rPr>
              <a:t>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이나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분류군"/>
              </a:rPr>
              <a:t>분류군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사이에서 나타나는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해부학"/>
              </a:rPr>
              <a:t>신체적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이거나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유전"/>
              </a:rPr>
              <a:t>유전적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특징의 유사성과 차이를 바탕으로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친연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관계를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수형도"/>
              </a:rPr>
              <a:t>수형도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나타낸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다이어그램"/>
              </a:rPr>
              <a:t>다이어그램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[1]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03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유사도 계산으로 나온 결과값 시간정보 </a:t>
            </a:r>
            <a:r>
              <a:rPr lang="en-US" altLang="ko-KR" dirty="0"/>
              <a:t>+ </a:t>
            </a:r>
            <a:r>
              <a:rPr lang="ko-KR" altLang="en-US" dirty="0"/>
              <a:t>유사도 </a:t>
            </a:r>
            <a:r>
              <a:rPr lang="ko-KR" altLang="en-US" dirty="0" err="1"/>
              <a:t>계산값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절대적인 소스 코드 쌍으로 묶음 나타냄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중복이 생기게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145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단층으로 구성된 그래프를 노드의 부모와 자식을 비교해서 시간 정보가 우세한 것을 부모 노드로 다시 재배열해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층 이상의 다층 </a:t>
            </a:r>
            <a:r>
              <a:rPr lang="en-US" altLang="ko-KR" dirty="0"/>
              <a:t>tree</a:t>
            </a:r>
            <a:r>
              <a:rPr lang="ko-KR" altLang="en-US" dirty="0"/>
              <a:t>를 구성한다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17 or</a:t>
            </a:r>
            <a:r>
              <a:rPr lang="ko-KR" altLang="en-US" dirty="0"/>
              <a:t> </a:t>
            </a:r>
            <a:r>
              <a:rPr lang="en-US" altLang="ko-KR" dirty="0"/>
              <a:t>18 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14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코드를 봐라 두 코드의 차이점을 알겠나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함수 만들기  </a:t>
            </a:r>
            <a:r>
              <a:rPr lang="en-US" altLang="ko-KR" dirty="0"/>
              <a:t>-&gt; </a:t>
            </a:r>
            <a:r>
              <a:rPr lang="ko-KR" altLang="en-US" dirty="0"/>
              <a:t>결과 어떻게 </a:t>
            </a:r>
            <a:r>
              <a:rPr lang="ko-KR" altLang="en-US"/>
              <a:t>나올까 </a:t>
            </a:r>
            <a:r>
              <a:rPr lang="en-US" altLang="ko-KR"/>
              <a:t>?</a:t>
            </a:r>
          </a:p>
          <a:p>
            <a:r>
              <a:rPr lang="en-US" altLang="ko-KR"/>
              <a:t>jplag moss</a:t>
            </a:r>
            <a:r>
              <a:rPr lang="ko-KR" altLang="en-US"/>
              <a:t>의 경우에는 소스코드를 단순 문자열로 인식하고 알고리즘을 통해 유사도를 계산합니다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함수의 순서를 바꾸거나 다음과 같이 함수를 합치거나 쪼개는 경우를 인지 하지 못하고 다른 코드로 인식하게 됩니다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70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코드를 봐라 두 코드의 차이점을 알겠나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함수 만들기  </a:t>
            </a:r>
            <a:r>
              <a:rPr lang="en-US" altLang="ko-KR" dirty="0"/>
              <a:t>-&gt; </a:t>
            </a:r>
            <a:r>
              <a:rPr lang="ko-KR" altLang="en-US" dirty="0"/>
              <a:t>결과 어떻게 </a:t>
            </a:r>
            <a:r>
              <a:rPr lang="ko-KR" altLang="en-US"/>
              <a:t>나올까 </a:t>
            </a:r>
            <a:r>
              <a:rPr lang="en-US" altLang="ko-KR"/>
              <a:t>?</a:t>
            </a:r>
          </a:p>
          <a:p>
            <a:r>
              <a:rPr lang="en-US" altLang="ko-KR"/>
              <a:t>jplag moss</a:t>
            </a:r>
            <a:r>
              <a:rPr lang="ko-KR" altLang="en-US"/>
              <a:t>의 경우에는 소스코드를 단순 문자열로 인식하고 알고리즘을 통해 유사도를 계산합니다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함수의 순서를 바꾸거나 다음과 같이 함수를 합치거나 쪼개는 경우를 인지 하지 못하고 다른 코드로 인식하게 됩니다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418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 table of contents is like this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97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코드를 봐라 두 코드의 차이점을 알겠나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함수 만들기  </a:t>
            </a:r>
            <a:r>
              <a:rPr lang="en-US" altLang="ko-KR" dirty="0"/>
              <a:t>-&gt; </a:t>
            </a:r>
            <a:r>
              <a:rPr lang="ko-KR" altLang="en-US" dirty="0"/>
              <a:t>결과 어떻게 </a:t>
            </a:r>
            <a:r>
              <a:rPr lang="ko-KR" altLang="en-US"/>
              <a:t>나올까 </a:t>
            </a:r>
            <a:r>
              <a:rPr lang="en-US" altLang="ko-KR"/>
              <a:t>?</a:t>
            </a:r>
          </a:p>
          <a:p>
            <a:r>
              <a:rPr lang="en-US" altLang="ko-KR"/>
              <a:t>jplag moss</a:t>
            </a:r>
            <a:r>
              <a:rPr lang="ko-KR" altLang="en-US"/>
              <a:t>의 경우에는 소스코드를 단순 문자열로 인식하고 알고리즘을 통해 유사도를 계산합니다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함수의 순서를 바꾸거나 다음과 같이 함수를 합치거나 쪼개는 경우를 인지 하지 못하고 다른 코드로 인식하게 됩니다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36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코드를 봐라 두 코드의 차이점을 알겠나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함수 만들기  </a:t>
            </a:r>
            <a:r>
              <a:rPr lang="en-US" altLang="ko-KR" dirty="0"/>
              <a:t>-&gt; </a:t>
            </a:r>
            <a:r>
              <a:rPr lang="ko-KR" altLang="en-US" dirty="0"/>
              <a:t>결과 어떻게 </a:t>
            </a:r>
            <a:r>
              <a:rPr lang="ko-KR" altLang="en-US"/>
              <a:t>나올까 </a:t>
            </a:r>
            <a:r>
              <a:rPr lang="en-US" altLang="ko-KR"/>
              <a:t>?</a:t>
            </a:r>
          </a:p>
          <a:p>
            <a:r>
              <a:rPr lang="en-US" altLang="ko-KR"/>
              <a:t>jplag moss</a:t>
            </a:r>
            <a:r>
              <a:rPr lang="ko-KR" altLang="en-US"/>
              <a:t>의 경우에는 소스코드를 단순 문자열로 인식하고 알고리즘을 통해 유사도를 계산합니다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함수의 순서를 바꾸거나 다음과 같이 함수를 합치거나 쪼개는 경우를 인지 하지 못하고 다른 코드로 인식하게 됩니다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3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코드를 봐라 두 코드의 차이점을 알겠나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함수 만들기  </a:t>
            </a:r>
            <a:r>
              <a:rPr lang="en-US" altLang="ko-KR" dirty="0"/>
              <a:t>-&gt; </a:t>
            </a:r>
            <a:r>
              <a:rPr lang="ko-KR" altLang="en-US" dirty="0"/>
              <a:t>결과 어떻게 </a:t>
            </a:r>
            <a:r>
              <a:rPr lang="ko-KR" altLang="en-US"/>
              <a:t>나올까 </a:t>
            </a:r>
            <a:r>
              <a:rPr lang="en-US" altLang="ko-KR"/>
              <a:t>?</a:t>
            </a:r>
          </a:p>
          <a:p>
            <a:r>
              <a:rPr lang="en-US" altLang="ko-KR"/>
              <a:t>jplag moss</a:t>
            </a:r>
            <a:r>
              <a:rPr lang="ko-KR" altLang="en-US"/>
              <a:t>의 경우에는 소스코드를 단순 문자열로 인식하고 알고리즘을 통해 유사도를 계산합니다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함수의 순서를 바꾸거나 다음과 같이 함수를 합치거나 쪼개는 경우를 인지 하지 못하고 다른 코드로 인식하게 됩니다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079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우리만 잡아낸다</a:t>
            </a:r>
            <a:r>
              <a:rPr lang="en-US" altLang="ko-KR"/>
              <a:t>. </a:t>
            </a:r>
            <a:endParaRPr lang="en-US" altLang="ko-KR" dirty="0"/>
          </a:p>
          <a:p>
            <a:r>
              <a:rPr lang="ko-KR" altLang="en-US"/>
              <a:t>함수 호출을 고려한 유사도 측정이기 때문에</a:t>
            </a:r>
            <a:endParaRPr lang="en-US" altLang="ko-KR"/>
          </a:p>
          <a:p>
            <a:r>
              <a:rPr lang="ko-KR" altLang="en-US"/>
              <a:t>특히 에이 </a:t>
            </a:r>
            <a:r>
              <a:rPr lang="en-US" altLang="ko-KR"/>
              <a:t>4,5 </a:t>
            </a:r>
            <a:r>
              <a:rPr lang="ko-KR" altLang="en-US"/>
              <a:t>같은 경우에 강하다 다른건 약할지도</a:t>
            </a:r>
            <a:r>
              <a:rPr lang="en-US" altLang="ko-KR"/>
              <a:t>,,,,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525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결과에 대한 형평성을 높이고</a:t>
            </a:r>
            <a:endParaRPr lang="en-US" altLang="ko-KR" dirty="0"/>
          </a:p>
          <a:p>
            <a:r>
              <a:rPr lang="ko-KR" altLang="en-US" dirty="0"/>
              <a:t>학생들의 표절에 대한 의식 개선 </a:t>
            </a:r>
            <a:r>
              <a:rPr lang="en-US" altLang="ko-KR" dirty="0"/>
              <a:t>+ </a:t>
            </a:r>
            <a:r>
              <a:rPr lang="ko-KR" altLang="en-US" dirty="0"/>
              <a:t>실력 향상 기대한다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16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결과에 대한 형평성을 높이고</a:t>
            </a:r>
            <a:endParaRPr lang="en-US" altLang="ko-KR" dirty="0"/>
          </a:p>
          <a:p>
            <a:r>
              <a:rPr lang="ko-KR" altLang="en-US" dirty="0"/>
              <a:t>학생들의 표절에 대한 의식 개선 </a:t>
            </a:r>
            <a:r>
              <a:rPr lang="en-US" altLang="ko-KR" dirty="0"/>
              <a:t>+ </a:t>
            </a:r>
            <a:r>
              <a:rPr lang="ko-KR" altLang="en-US" dirty="0"/>
              <a:t>실력 향상 기대한다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4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 above two source codes were submitted for the algorithm homework in 2017 (</a:t>
            </a:r>
            <a:r>
              <a:rPr lang="ko-KR" altLang="en-US"/>
              <a:t>투엔티 세븐틴</a:t>
            </a:r>
            <a:r>
              <a:rPr lang="en-US" altLang="ko-KR"/>
              <a:t>).</a:t>
            </a:r>
          </a:p>
          <a:p>
            <a:r>
              <a:rPr lang="en-US" altLang="ko-KR"/>
              <a:t>We suspected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two</a:t>
            </a:r>
            <a:r>
              <a:rPr lang="en-US" altLang="ko-KR"/>
              <a:t> student copy the code</a:t>
            </a:r>
          </a:p>
          <a:p>
            <a:r>
              <a:rPr lang="en-US" altLang="ko-KR"/>
              <a:t>programming assignments is very important to computer engineer student, but our </a:t>
            </a:r>
            <a:r>
              <a:rPr lang="ko-KR" altLang="en-US"/>
              <a:t>정컴 </a:t>
            </a:r>
            <a:r>
              <a:rPr lang="en-US" altLang="ko-KR"/>
              <a:t>student</a:t>
            </a:r>
          </a:p>
          <a:p>
            <a:r>
              <a:rPr lang="en-US" altLang="ko-KR"/>
              <a:t>copy friend`s code beacause of many reason.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6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to prevent and detect this situation, many university make source code plagiarism detection system like jplag, moss,</a:t>
            </a:r>
          </a:p>
          <a:p>
            <a:r>
              <a:rPr lang="en-US" altLang="ko-KR"/>
              <a:t>but these system can`t catch all cheating skill of student. And all systems we looked into  are working from kernel,</a:t>
            </a:r>
          </a:p>
          <a:p>
            <a:r>
              <a:rPr lang="en-US" altLang="ko-KR"/>
              <a:t>So using these system is not Convenient.</a:t>
            </a:r>
          </a:p>
          <a:p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en-US" altLang="ko-KR"/>
              <a:t> our goal is detection of cheating skill other system can`t detect and</a:t>
            </a:r>
          </a:p>
          <a:p>
            <a:r>
              <a:rPr lang="en-US" altLang="ko-KR"/>
              <a:t>Provision of useful interface by operateing from web site and showing Visualization source code plagiarism routh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9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시스템의 전체 구조는 다음과 같습니다</a:t>
            </a:r>
            <a:r>
              <a:rPr lang="en-US" altLang="ko-KR"/>
              <a:t>. </a:t>
            </a:r>
            <a:r>
              <a:rPr lang="ko-KR" altLang="en-US"/>
              <a:t>표절을 확인하고 싶은 </a:t>
            </a:r>
            <a:r>
              <a:rPr lang="en-US" altLang="ko-KR"/>
              <a:t>n</a:t>
            </a:r>
            <a:r>
              <a:rPr lang="ko-KR" altLang="en-US"/>
              <a:t>개의 소스코드 끼리 </a:t>
            </a:r>
            <a:r>
              <a:rPr lang="en-US" altLang="ko-KR"/>
              <a:t>n*n </a:t>
            </a:r>
            <a:r>
              <a:rPr lang="ko-KR" altLang="en-US"/>
              <a:t>비교를 통해</a:t>
            </a:r>
            <a:endParaRPr lang="en-US" altLang="ko-KR"/>
          </a:p>
          <a:p>
            <a:r>
              <a:rPr lang="ko-KR" altLang="en-US"/>
              <a:t>유사도를 계산한뒤</a:t>
            </a:r>
            <a:r>
              <a:rPr lang="en-US" altLang="ko-KR"/>
              <a:t>, </a:t>
            </a:r>
            <a:r>
              <a:rPr lang="ko-KR" altLang="en-US"/>
              <a:t>이 유사도 결과를 적절한 데이터 형식에 맞춰 변형하여 웹으로 시각화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31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유사도의 계산을 위해서는 다음의 추출기</a:t>
            </a:r>
            <a:r>
              <a:rPr lang="en-US" altLang="ko-KR"/>
              <a:t>, </a:t>
            </a:r>
            <a:r>
              <a:rPr lang="ko-KR" altLang="en-US"/>
              <a:t>비교기 두가지 단계를 거칩니다</a:t>
            </a:r>
            <a:r>
              <a:rPr lang="en-US" altLang="ko-KR"/>
              <a:t>. </a:t>
            </a:r>
            <a:r>
              <a:rPr lang="ko-KR" altLang="en-US"/>
              <a:t>추출기에서는 소스 코드를 요약하는 문자열인 프로그램</a:t>
            </a:r>
            <a:r>
              <a:rPr lang="en-US" altLang="ko-KR"/>
              <a:t>DNA</a:t>
            </a:r>
            <a:r>
              <a:rPr lang="ko-KR" altLang="en-US"/>
              <a:t>를 생성하며 비교기 에서는 앞에서 생성된 </a:t>
            </a:r>
            <a:r>
              <a:rPr lang="en-US" altLang="ko-KR"/>
              <a:t>DNA</a:t>
            </a:r>
            <a:r>
              <a:rPr lang="ko-KR" altLang="en-US"/>
              <a:t>를 알고리즘을 통해 유사도를 측정합니다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1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프로그램</a:t>
            </a:r>
            <a:r>
              <a:rPr lang="en-US" altLang="ko-KR"/>
              <a:t>DNA</a:t>
            </a:r>
            <a:r>
              <a:rPr lang="ko-KR" altLang="en-US"/>
              <a:t>를 생성하는 추출기는 다음과 같이 </a:t>
            </a:r>
            <a:r>
              <a:rPr lang="en-US" altLang="ko-KR"/>
              <a:t>lexer</a:t>
            </a:r>
            <a:r>
              <a:rPr lang="ko-KR" altLang="en-US"/>
              <a:t>와 </a:t>
            </a:r>
            <a:r>
              <a:rPr lang="en-US" altLang="ko-KR"/>
              <a:t>sequencer</a:t>
            </a:r>
            <a:r>
              <a:rPr lang="ko-KR" altLang="en-US"/>
              <a:t>로 이루어져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2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렉서에서는 다음의 과정을 통해  소스코드를 토큰으로 변환합니다</a:t>
            </a:r>
            <a:r>
              <a:rPr lang="en-US" altLang="ko-KR"/>
              <a:t>~</a:t>
            </a:r>
          </a:p>
          <a:p>
            <a:r>
              <a:rPr lang="ko-KR" altLang="en-US"/>
              <a:t>토큰은 크게 함수생성</a:t>
            </a:r>
            <a:r>
              <a:rPr lang="en-US" altLang="ko-KR"/>
              <a:t>, </a:t>
            </a:r>
            <a:r>
              <a:rPr lang="ko-KR" altLang="en-US"/>
              <a:t>함수 호출</a:t>
            </a:r>
            <a:r>
              <a:rPr lang="en-US" altLang="ko-KR"/>
              <a:t>, </a:t>
            </a:r>
            <a:r>
              <a:rPr lang="ko-KR" altLang="en-US"/>
              <a:t>그 외 토큰으로 세가지로 분류 하며 </a:t>
            </a:r>
            <a:r>
              <a:rPr lang="en-US" altLang="ko-KR"/>
              <a:t>$,@,#</a:t>
            </a:r>
            <a:r>
              <a:rPr lang="ko-KR" altLang="en-US"/>
              <a:t>으로 구분할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그 외 토큰에는 함수생성</a:t>
            </a:r>
            <a:r>
              <a:rPr lang="en-US" altLang="ko-KR"/>
              <a:t>. </a:t>
            </a:r>
            <a:r>
              <a:rPr lang="ko-KR" altLang="en-US"/>
              <a:t>함수 호출외의 모든 토큰으로 역할에 따라 정규식을 통해 아래와 같이 분류 했습니다</a:t>
            </a:r>
            <a:r>
              <a:rPr lang="en-US" altLang="ko-KR"/>
              <a:t>.</a:t>
            </a:r>
          </a:p>
          <a:p>
            <a:r>
              <a:rPr lang="ko-KR" altLang="en-US"/>
              <a:t>이때 토큰의 생성 기준을 달리 함으로써 유사도 결과가 달라질수 있습니다</a:t>
            </a:r>
            <a:r>
              <a:rPr lang="en-US" altLang="ko-KR"/>
              <a:t>. </a:t>
            </a:r>
            <a:r>
              <a:rPr lang="ko-KR" altLang="en-US"/>
              <a:t>예를 들어 </a:t>
            </a:r>
            <a:r>
              <a:rPr lang="en-US" altLang="ko-KR"/>
              <a:t>int, double, long</a:t>
            </a:r>
            <a:r>
              <a:rPr lang="ko-KR" altLang="en-US"/>
              <a:t>등의 타입 키워드를 </a:t>
            </a:r>
            <a:endParaRPr lang="en-US" altLang="ko-KR"/>
          </a:p>
          <a:p>
            <a:r>
              <a:rPr lang="en-US" altLang="ko-KR"/>
              <a:t>‘type’ </a:t>
            </a:r>
            <a:r>
              <a:rPr lang="ko-KR" altLang="en-US"/>
              <a:t>토큰 하나로 묶은 경우와 각 </a:t>
            </a:r>
            <a:r>
              <a:rPr lang="en-US" altLang="ko-KR"/>
              <a:t>type</a:t>
            </a:r>
            <a:r>
              <a:rPr lang="ko-KR" altLang="en-US"/>
              <a:t>을 하나하나의 토큰으로 만든 경우 처럼 토큰을 나누는 정도에 따라 유사도 결과 값이</a:t>
            </a:r>
            <a:endParaRPr lang="en-US" altLang="ko-KR"/>
          </a:p>
          <a:p>
            <a:r>
              <a:rPr lang="ko-KR" altLang="en-US"/>
              <a:t>다르게 나오게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3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렉서에서는 다음의 과정을 통해  소스코드를 토큰으로 변환합니다</a:t>
            </a:r>
            <a:r>
              <a:rPr lang="en-US" altLang="ko-KR"/>
              <a:t>~</a:t>
            </a:r>
          </a:p>
          <a:p>
            <a:r>
              <a:rPr lang="ko-KR" altLang="en-US"/>
              <a:t>토큰은 크게 함수생성</a:t>
            </a:r>
            <a:r>
              <a:rPr lang="en-US" altLang="ko-KR"/>
              <a:t>, </a:t>
            </a:r>
            <a:r>
              <a:rPr lang="ko-KR" altLang="en-US"/>
              <a:t>함수 호출</a:t>
            </a:r>
            <a:r>
              <a:rPr lang="en-US" altLang="ko-KR"/>
              <a:t>, </a:t>
            </a:r>
            <a:r>
              <a:rPr lang="ko-KR" altLang="en-US"/>
              <a:t>그 외 토큰으로 세가지로 분류 하며 </a:t>
            </a:r>
            <a:r>
              <a:rPr lang="en-US" altLang="ko-KR"/>
              <a:t>$,@,#</a:t>
            </a:r>
            <a:r>
              <a:rPr lang="ko-KR" altLang="en-US"/>
              <a:t>으로 구분할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그 외 토큰에는 함수생성</a:t>
            </a:r>
            <a:r>
              <a:rPr lang="en-US" altLang="ko-KR"/>
              <a:t>. </a:t>
            </a:r>
            <a:r>
              <a:rPr lang="ko-KR" altLang="en-US"/>
              <a:t>함수 호출외의 모든 토큰으로 역할에 따라 정규식을 통해 아래와 같이 분류 했습니다</a:t>
            </a:r>
            <a:r>
              <a:rPr lang="en-US" altLang="ko-KR"/>
              <a:t>.</a:t>
            </a:r>
          </a:p>
          <a:p>
            <a:r>
              <a:rPr lang="ko-KR" altLang="en-US"/>
              <a:t>이때 토큰의 생성 기준을 달리 함으로써 유사도 결과가 달라질수 있습니다</a:t>
            </a:r>
            <a:r>
              <a:rPr lang="en-US" altLang="ko-KR"/>
              <a:t>. </a:t>
            </a:r>
            <a:r>
              <a:rPr lang="ko-KR" altLang="en-US"/>
              <a:t>예를 들어 </a:t>
            </a:r>
            <a:r>
              <a:rPr lang="en-US" altLang="ko-KR"/>
              <a:t>int, double, long</a:t>
            </a:r>
            <a:r>
              <a:rPr lang="ko-KR" altLang="en-US"/>
              <a:t>등의 타입 키워드를 </a:t>
            </a:r>
            <a:endParaRPr lang="en-US" altLang="ko-KR"/>
          </a:p>
          <a:p>
            <a:r>
              <a:rPr lang="en-US" altLang="ko-KR"/>
              <a:t>‘type’ </a:t>
            </a:r>
            <a:r>
              <a:rPr lang="ko-KR" altLang="en-US"/>
              <a:t>토큰 하나로 묶은 경우와 각 </a:t>
            </a:r>
            <a:r>
              <a:rPr lang="en-US" altLang="ko-KR"/>
              <a:t>type</a:t>
            </a:r>
            <a:r>
              <a:rPr lang="ko-KR" altLang="en-US"/>
              <a:t>을 하나하나의 토큰으로 만든 경우 처럼 토큰을 나누는 정도에 따라 유사도 결과 값이</a:t>
            </a:r>
            <a:endParaRPr lang="en-US" altLang="ko-KR"/>
          </a:p>
          <a:p>
            <a:r>
              <a:rPr lang="ko-KR" altLang="en-US"/>
              <a:t>다르게 나오게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2A02-FCDD-42C7-A5AB-44690B9535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49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8E1D0-FD2D-4E8D-9020-72D6E1C47DB1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46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E59C6-FBFD-4AFE-B950-7752C42D9214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1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0621-8CAD-4397-81EA-94AB7D95DF30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63EA-681B-4656-A090-E0D5648637F0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1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EFA9B-5D65-49F9-96CC-2F89F2AB0B5B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0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64F1C-1955-454B-B406-433DE6B5309E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82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106DE-2DCA-4DD5-B506-22C4EDC35365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19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2623-602C-4CC9-B45B-5F8F0F279A77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02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027C-0199-4850-A461-F8592D4E31A9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4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3BC4-9CAA-4860-8B9A-75EDA922039A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2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A90DA-1C58-49CB-B149-4EB477E8C9F9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86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6811B-0AD1-4D82-A8BB-DD30CF8D8E3A}" type="datetime1">
              <a:rPr lang="ko-KR" altLang="en-US" smtClean="0"/>
              <a:t>2018-10-05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C43A4-DFF2-48B2-B7CF-9D04C1896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4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EF28AED2-CB3F-4EB8-ACD6-47B2D42C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5" b="-1"/>
          <a:stretch/>
        </p:blipFill>
        <p:spPr bwMode="auto">
          <a:xfrm>
            <a:off x="4672251" y="1705179"/>
            <a:ext cx="4148221" cy="378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3563888" y="1916832"/>
            <a:ext cx="1296144" cy="1008112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938928"/>
            <a:ext cx="3575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명탐정 한이</a:t>
            </a:r>
            <a:endParaRPr lang="en-US" altLang="ko-KR" sz="5400" spc="-150" dirty="0">
              <a:ln w="3175">
                <a:solidFill>
                  <a:schemeClr val="accent1">
                    <a:lumMod val="75000"/>
                  </a:schemeClr>
                </a:solidFill>
              </a:ln>
              <a:solidFill>
                <a:srgbClr val="0070C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0" y="1916832"/>
            <a:ext cx="3563888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7229" y="2918592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알고리즘 </a:t>
            </a:r>
            <a:r>
              <a:rPr lang="en-US" altLang="ko-KR" sz="20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 </a:t>
            </a:r>
            <a:r>
              <a:rPr lang="ko-KR" altLang="en-US" sz="20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공학 연구실</a:t>
            </a:r>
            <a:endParaRPr lang="en-US" altLang="ko-KR" sz="2000" spc="-15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rgbClr val="56627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0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[</a:t>
            </a:r>
            <a:r>
              <a:rPr lang="ko-KR" altLang="en-US" sz="20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달려라 한이</a:t>
            </a:r>
            <a:r>
              <a:rPr lang="en-US" altLang="ko-KR" sz="20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] </a:t>
            </a:r>
            <a:r>
              <a:rPr lang="ko-KR" altLang="en-US" sz="20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이하원</a:t>
            </a:r>
            <a:r>
              <a:rPr lang="en-US" altLang="ko-KR" sz="20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0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한성혜 </a:t>
            </a:r>
            <a:endParaRPr lang="ko-KR" altLang="en-US" sz="20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rgbClr val="566279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512" y="1085835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소스 코드 표절 탐지 및</a:t>
            </a:r>
            <a:endParaRPr lang="en-US" altLang="ko-KR" sz="2400" spc="-150">
              <a:ln w="3175">
                <a:solidFill>
                  <a:schemeClr val="bg1">
                    <a:lumMod val="85000"/>
                  </a:schemeClr>
                </a:solidFill>
              </a:ln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추적 시스템</a:t>
            </a:r>
            <a:endParaRPr lang="ko-KR" altLang="en-US" sz="4000" spc="-150" dirty="0">
              <a:ln w="3175">
                <a:solidFill>
                  <a:schemeClr val="bg1">
                    <a:lumMod val="85000"/>
                  </a:schemeClr>
                </a:solidFill>
              </a:ln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F732AC-A596-4695-9FF7-123B402F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>
                <a:latin typeface="+mj-lt"/>
                <a:ea typeface="a옛날사진관3" panose="02020600000000000000" pitchFamily="18" charset="-127"/>
              </a:rPr>
              <a:t>1</a:t>
            </a:fld>
            <a:endParaRPr lang="ko-KR" altLang="en-US">
              <a:latin typeface="+mj-lt"/>
              <a:ea typeface="a옛날사진관3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BF0A3B-35ED-4734-BCDF-C87F3C41CD9E}"/>
              </a:ext>
            </a:extLst>
          </p:cNvPr>
          <p:cNvSpPr/>
          <p:nvPr/>
        </p:nvSpPr>
        <p:spPr>
          <a:xfrm>
            <a:off x="100251" y="6433725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2018 </a:t>
            </a:r>
            <a:r>
              <a:rPr lang="ko-KR" altLang="en-US" sz="1600">
                <a:solidFill>
                  <a:srgbClr val="566279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정보컴퓨터공학부 졸업과제 발표회</a:t>
            </a:r>
          </a:p>
        </p:txBody>
      </p:sp>
    </p:spTree>
    <p:extLst>
      <p:ext uri="{BB962C8B-B14F-4D97-AF65-F5344CB8AC3E}">
        <p14:creationId xmlns:p14="http://schemas.microsoft.com/office/powerpoint/2010/main" val="1965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4"/>
    </mc:Choice>
    <mc:Fallback xmlns="">
      <p:transition spd="slow" advTm="23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5E18C0-14EC-4304-A766-FC7A57B5DC0B}"/>
              </a:ext>
            </a:extLst>
          </p:cNvPr>
          <p:cNvSpPr/>
          <p:nvPr/>
        </p:nvSpPr>
        <p:spPr>
          <a:xfrm>
            <a:off x="1527435" y="5661108"/>
            <a:ext cx="1172355" cy="243454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31D1E8-B22A-4673-AB71-CD4230D5BEC2}"/>
              </a:ext>
            </a:extLst>
          </p:cNvPr>
          <p:cNvSpPr/>
          <p:nvPr/>
        </p:nvSpPr>
        <p:spPr>
          <a:xfrm>
            <a:off x="1527436" y="5987271"/>
            <a:ext cx="1172355" cy="259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8E577D-3847-4723-8AD2-311DB714F553}"/>
              </a:ext>
            </a:extLst>
          </p:cNvPr>
          <p:cNvSpPr/>
          <p:nvPr/>
        </p:nvSpPr>
        <p:spPr>
          <a:xfrm>
            <a:off x="2047509" y="4170843"/>
            <a:ext cx="507778" cy="264255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CCDE71-9F18-42D2-B3CE-956CCFB767BD}"/>
              </a:ext>
            </a:extLst>
          </p:cNvPr>
          <p:cNvSpPr/>
          <p:nvPr/>
        </p:nvSpPr>
        <p:spPr>
          <a:xfrm>
            <a:off x="1099600" y="2201618"/>
            <a:ext cx="520072" cy="2497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741691F-EF3E-464B-826F-1EC4FB1C3577}"/>
              </a:ext>
            </a:extLst>
          </p:cNvPr>
          <p:cNvSpPr/>
          <p:nvPr/>
        </p:nvSpPr>
        <p:spPr>
          <a:xfrm>
            <a:off x="6444208" y="3740809"/>
            <a:ext cx="507778" cy="2642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F0DCE2-B20D-4410-A22F-A88AF2B8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8B0EF2-5FA2-4B2C-BC5E-EE0204F58FEC}"/>
              </a:ext>
            </a:extLst>
          </p:cNvPr>
          <p:cNvSpPr/>
          <p:nvPr/>
        </p:nvSpPr>
        <p:spPr>
          <a:xfrm>
            <a:off x="970623" y="1196752"/>
            <a:ext cx="31693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$fibo{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#Y  #IF  #5  #N  #RET  #N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#ELSE  #5  #N  #RET  #N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#ELSE  #RET  @fibo  #9 #N  #8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@fibo  #9  #N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#Z  </a:t>
            </a:r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}  </a:t>
            </a:r>
          </a:p>
          <a:p>
            <a:endParaRPr lang="en-US" altLang="ko-KR" sz="1600" spc="-15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600" spc="-15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$main{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#Y  #TYPE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#TYPE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@scanf  #12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@printf  #12  </a:t>
            </a:r>
            <a:r>
              <a:rPr lang="en-US" altLang="ko-KR" sz="1600" b="1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@fibo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#RET  #N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#Z</a:t>
            </a:r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  }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9888D6-D2EC-4554-9E49-EE3115AB814B}"/>
              </a:ext>
            </a:extLst>
          </p:cNvPr>
          <p:cNvSpPr/>
          <p:nvPr/>
        </p:nvSpPr>
        <p:spPr>
          <a:xfrm>
            <a:off x="5829575" y="1484784"/>
            <a:ext cx="20162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#Y #TYPE </a:t>
            </a:r>
          </a:p>
          <a:p>
            <a:r>
              <a:rPr lang="en-US" altLang="ko-KR" sz="160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#TYPE #scanf </a:t>
            </a:r>
          </a:p>
          <a:p>
            <a:r>
              <a:rPr lang="en-US" altLang="ko-KR" sz="160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#12 #printf  #12</a:t>
            </a:r>
          </a:p>
          <a:p>
            <a:r>
              <a:rPr lang="en-US" altLang="ko-KR" sz="160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#Y #IF #5 #N </a:t>
            </a:r>
          </a:p>
          <a:p>
            <a:r>
              <a:rPr lang="en-US" altLang="ko-KR" sz="160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#RET #N </a:t>
            </a:r>
          </a:p>
          <a:p>
            <a:r>
              <a:rPr lang="en-US" altLang="ko-KR" sz="160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#ELSE #5 #N </a:t>
            </a:r>
          </a:p>
          <a:p>
            <a:r>
              <a:rPr lang="en-US" altLang="ko-KR" sz="160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#RET #N  </a:t>
            </a:r>
          </a:p>
          <a:p>
            <a:r>
              <a:rPr lang="en-US" altLang="ko-KR" sz="160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#ELSE #RET </a:t>
            </a:r>
          </a:p>
          <a:p>
            <a:r>
              <a:rPr lang="en-US" altLang="ko-KR" sz="160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#RE1 #9</a:t>
            </a:r>
          </a:p>
          <a:p>
            <a:r>
              <a:rPr lang="en-US" altLang="ko-KR" sz="160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#N #8 #RE1 </a:t>
            </a:r>
          </a:p>
          <a:p>
            <a:r>
              <a:rPr lang="en-US" altLang="ko-KR" sz="160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#9 #N #Z  </a:t>
            </a:r>
          </a:p>
          <a:p>
            <a:r>
              <a:rPr lang="en-US" altLang="ko-KR" sz="160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#RET #N #Z 0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D775D1-5B4F-4CEC-B798-E64E6875153E}"/>
              </a:ext>
            </a:extLst>
          </p:cNvPr>
          <p:cNvGrpSpPr/>
          <p:nvPr/>
        </p:nvGrpSpPr>
        <p:grpSpPr>
          <a:xfrm>
            <a:off x="3911576" y="2487544"/>
            <a:ext cx="1380504" cy="523345"/>
            <a:chOff x="3894992" y="3534506"/>
            <a:chExt cx="1087293" cy="523345"/>
          </a:xfrm>
        </p:grpSpPr>
        <p:sp>
          <p:nvSpPr>
            <p:cNvPr id="32" name="오른쪽 화살표 7">
              <a:extLst>
                <a:ext uri="{FF2B5EF4-FFF2-40B4-BE49-F238E27FC236}">
                  <a16:creationId xmlns:a16="http://schemas.microsoft.com/office/drawing/2014/main" id="{90656528-EDCB-4A6C-AF9C-C7E4D7E0D834}"/>
                </a:ext>
              </a:extLst>
            </p:cNvPr>
            <p:cNvSpPr/>
            <p:nvPr/>
          </p:nvSpPr>
          <p:spPr>
            <a:xfrm>
              <a:off x="3894992" y="3534506"/>
              <a:ext cx="1087293" cy="523345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9E0A787-F56C-4173-A03F-582DA027C468}"/>
                </a:ext>
              </a:extLst>
            </p:cNvPr>
            <p:cNvSpPr/>
            <p:nvPr/>
          </p:nvSpPr>
          <p:spPr>
            <a:xfrm>
              <a:off x="4346749" y="3623752"/>
              <a:ext cx="14549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en-US" altLang="ko-KR" sz="1600" b="1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BA7C7E-2EBE-478F-9A71-147F902C88E8}"/>
              </a:ext>
            </a:extLst>
          </p:cNvPr>
          <p:cNvSpPr/>
          <p:nvPr/>
        </p:nvSpPr>
        <p:spPr>
          <a:xfrm>
            <a:off x="968401" y="5221649"/>
            <a:ext cx="725160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2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200">
                <a:ln w="0"/>
                <a:solidFill>
                  <a:srgbClr val="C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main</a:t>
            </a:r>
            <a:r>
              <a:rPr lang="ko-KR" altLang="en-US" sz="22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함수를 찾는다</a:t>
            </a:r>
            <a:r>
              <a:rPr lang="en-US" altLang="ko-KR" sz="22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20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200">
                <a:solidFill>
                  <a:srgbClr val="C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함수 호출 </a:t>
            </a:r>
            <a:r>
              <a:rPr lang="ko-KR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발견 시 해당 함수의 </a:t>
            </a:r>
            <a:r>
              <a:rPr lang="en-US" alt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token</a:t>
            </a:r>
            <a:r>
              <a:rPr lang="ko-KR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을 </a:t>
            </a:r>
            <a:r>
              <a:rPr lang="en-US" alt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DNA</a:t>
            </a:r>
            <a:r>
              <a:rPr lang="ko-KR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에 추가한다</a:t>
            </a:r>
            <a:r>
              <a:rPr lang="en-US" altLang="ko-KR" sz="2200"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2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200">
                <a:ln w="0"/>
                <a:solidFill>
                  <a:srgbClr val="C0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재귀 함수</a:t>
            </a:r>
            <a:r>
              <a:rPr lang="ko-KR" altLang="en-US" sz="22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처리</a:t>
            </a:r>
            <a:endParaRPr lang="en-US" altLang="ko-KR" sz="2200">
              <a:ln w="0"/>
              <a:solidFill>
                <a:schemeClr val="tx1">
                  <a:lumMod val="75000"/>
                  <a:lumOff val="2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0BA5EC2-AD60-4158-AAA2-EC579910B11E}"/>
              </a:ext>
            </a:extLst>
          </p:cNvPr>
          <p:cNvSpPr/>
          <p:nvPr/>
        </p:nvSpPr>
        <p:spPr>
          <a:xfrm>
            <a:off x="3790268" y="3039343"/>
            <a:ext cx="1541256" cy="430887"/>
          </a:xfrm>
          <a:prstGeom prst="rect">
            <a:avLst/>
          </a:prstGeom>
          <a:solidFill>
            <a:srgbClr val="FAF1A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" b="0" cap="none" spc="0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Token </a:t>
            </a:r>
            <a:r>
              <a:rPr lang="ko-KR" altLang="en-US" sz="2200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연결</a:t>
            </a:r>
            <a:endParaRPr lang="en-US" altLang="ko-KR" sz="2200" b="0" cap="none" spc="0" dirty="0">
              <a:ln w="0"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56BFF-B68D-46E4-A941-421814832902}"/>
              </a:ext>
            </a:extLst>
          </p:cNvPr>
          <p:cNvSpPr/>
          <p:nvPr/>
        </p:nvSpPr>
        <p:spPr>
          <a:xfrm>
            <a:off x="3957675" y="2557499"/>
            <a:ext cx="11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10X10" panose="020D0604000000000000" pitchFamily="50" charset="-127"/>
                <a:ea typeface="10X10" panose="020D0604000000000000" pitchFamily="50" charset="-127"/>
              </a:rPr>
              <a:t>Sequence</a:t>
            </a:r>
            <a:endParaRPr lang="en-US" altLang="ko-KR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CBAEF3-2A59-4E2A-88A2-FA6CD65C2194}"/>
              </a:ext>
            </a:extLst>
          </p:cNvPr>
          <p:cNvSpPr/>
          <p:nvPr/>
        </p:nvSpPr>
        <p:spPr>
          <a:xfrm>
            <a:off x="720604" y="226201"/>
            <a:ext cx="3275256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계산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추출기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220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4D2EEC-2500-4839-BF9A-ED2FAB3ECACE}"/>
              </a:ext>
            </a:extLst>
          </p:cNvPr>
          <p:cNvGrpSpPr/>
          <p:nvPr/>
        </p:nvGrpSpPr>
        <p:grpSpPr>
          <a:xfrm>
            <a:off x="1324304" y="1978440"/>
            <a:ext cx="1505821" cy="1882609"/>
            <a:chOff x="7179920" y="2276856"/>
            <a:chExt cx="1002005" cy="12527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B13CE57-96C5-4A45-8585-0A27262007EF}"/>
                </a:ext>
              </a:extLst>
            </p:cNvPr>
            <p:cNvSpPr/>
            <p:nvPr/>
          </p:nvSpPr>
          <p:spPr>
            <a:xfrm>
              <a:off x="7179920" y="2276856"/>
              <a:ext cx="692658" cy="7909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240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DNA </a:t>
              </a:r>
              <a:r>
                <a:rPr lang="en-US" altLang="ko-KR" sz="2400" dirty="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1</a:t>
              </a: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/>
              <a:endParaRPr lang="ko-KR" altLang="en-US" sz="2400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13E8AB-A49F-404B-88D9-D5335224710F}"/>
                </a:ext>
              </a:extLst>
            </p:cNvPr>
            <p:cNvSpPr/>
            <p:nvPr/>
          </p:nvSpPr>
          <p:spPr>
            <a:xfrm>
              <a:off x="7321652" y="2511322"/>
              <a:ext cx="692658" cy="7909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DNA 2</a:t>
              </a:r>
            </a:p>
            <a:p>
              <a:pPr algn="ctr"/>
              <a:endParaRPr lang="en-US" altLang="ko-KR" sz="135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/>
              <a:endParaRPr lang="en-US" altLang="ko-KR" sz="135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/>
              <a:endParaRPr lang="ko-KR" altLang="en-US" sz="135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9B79C8F-BAE3-4A5D-A35D-9C8B635303F7}"/>
                </a:ext>
              </a:extLst>
            </p:cNvPr>
            <p:cNvSpPr/>
            <p:nvPr/>
          </p:nvSpPr>
          <p:spPr>
            <a:xfrm>
              <a:off x="7489267" y="2738628"/>
              <a:ext cx="692658" cy="7909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DNA 3</a:t>
              </a:r>
            </a:p>
            <a:p>
              <a:pPr algn="ctr"/>
              <a:endParaRPr lang="en-US" altLang="ko-KR" sz="135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/>
              <a:endParaRPr lang="en-US" altLang="ko-KR" sz="135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/>
              <a:endParaRPr lang="ko-KR" altLang="en-US" sz="135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B353DF-1BE2-4899-B953-606B8868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3AC43A4-DFF2-48B2-B7CF-9D04C1896D3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05E240-92E3-4FDC-A872-9149777AFDFE}"/>
              </a:ext>
            </a:extLst>
          </p:cNvPr>
          <p:cNvSpPr/>
          <p:nvPr/>
        </p:nvSpPr>
        <p:spPr>
          <a:xfrm>
            <a:off x="2830125" y="4811165"/>
            <a:ext cx="3859818" cy="515100"/>
          </a:xfrm>
          <a:prstGeom prst="rect">
            <a:avLst/>
          </a:prstGeom>
          <a:solidFill>
            <a:srgbClr val="FAF1A0"/>
          </a:solidFill>
        </p:spPr>
        <p:txBody>
          <a:bodyPr wrap="none" lIns="144357" tIns="72179" rIns="144357" bIns="72179">
            <a:spAutoFit/>
          </a:bodyPr>
          <a:lstStyle/>
          <a:p>
            <a:pPr algn="ctr"/>
            <a:r>
              <a:rPr lang="ko-KR" altLang="en-US" sz="2400">
                <a:latin typeface="10X10" panose="020D0604000000000000" pitchFamily="50" charset="-127"/>
                <a:ea typeface="10X10" panose="020D0604000000000000" pitchFamily="50" charset="-127"/>
              </a:rPr>
              <a:t>알고리즘을 통한 유사도 측정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8" name="오른쪽 화살표 7">
            <a:extLst>
              <a:ext uri="{FF2B5EF4-FFF2-40B4-BE49-F238E27FC236}">
                <a16:creationId xmlns:a16="http://schemas.microsoft.com/office/drawing/2014/main" id="{EFB8DA28-F3AC-4CAF-883D-FB64B893AE71}"/>
              </a:ext>
            </a:extLst>
          </p:cNvPr>
          <p:cNvSpPr/>
          <p:nvPr/>
        </p:nvSpPr>
        <p:spPr>
          <a:xfrm>
            <a:off x="5585499" y="2859531"/>
            <a:ext cx="354653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13BB251F-8F66-4F6C-9508-40916C0FF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971044"/>
              </p:ext>
            </p:extLst>
          </p:nvPr>
        </p:nvGraphicFramePr>
        <p:xfrm>
          <a:off x="6249845" y="2084921"/>
          <a:ext cx="2133600" cy="18002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250">
                  <a:extLst>
                    <a:ext uri="{9D8B030D-6E8A-4147-A177-3AD203B41FA5}">
                      <a16:colId xmlns:a16="http://schemas.microsoft.com/office/drawing/2014/main" val="3102781245"/>
                    </a:ext>
                  </a:extLst>
                </a:gridCol>
                <a:gridCol w="1102350">
                  <a:extLst>
                    <a:ext uri="{9D8B030D-6E8A-4147-A177-3AD203B41FA5}">
                      <a16:colId xmlns:a16="http://schemas.microsoft.com/office/drawing/2014/main" val="3997645115"/>
                    </a:ext>
                  </a:extLst>
                </a:gridCol>
              </a:tblGrid>
              <a:tr h="368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유사도</a:t>
                      </a:r>
                    </a:p>
                  </a:txBody>
                  <a:tcPr marL="83489" marR="83489" marT="41744" marB="4174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DNA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쌍</a:t>
                      </a:r>
                    </a:p>
                  </a:txBody>
                  <a:tcPr marL="83489" marR="83489" marT="41744" marB="41744"/>
                </a:tc>
                <a:extLst>
                  <a:ext uri="{0D108BD9-81ED-4DB2-BD59-A6C34878D82A}">
                    <a16:rowId xmlns:a16="http://schemas.microsoft.com/office/drawing/2014/main" val="1832704913"/>
                  </a:ext>
                </a:extLst>
              </a:tr>
              <a:tr h="357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0.98</a:t>
                      </a:r>
                      <a:endParaRPr lang="ko-KR" altLang="en-US" sz="17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3489" marR="83489" marT="41744" marB="417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 vs 2</a:t>
                      </a:r>
                      <a:endParaRPr lang="ko-KR" altLang="en-US" sz="17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3489" marR="83489" marT="41744" marB="4174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008653"/>
                  </a:ext>
                </a:extLst>
              </a:tr>
              <a:tr h="357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0.72</a:t>
                      </a:r>
                      <a:endParaRPr lang="ko-KR" altLang="en-US" sz="17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3489" marR="83489" marT="41744" marB="417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2 vs </a:t>
                      </a:r>
                      <a:r>
                        <a:rPr lang="en-US" altLang="ko-KR" sz="17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</a:t>
                      </a:r>
                      <a:endParaRPr lang="ko-KR" altLang="en-US" sz="17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3489" marR="83489" marT="41744" marB="4174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46958"/>
                  </a:ext>
                </a:extLst>
              </a:tr>
              <a:tr h="357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0.71</a:t>
                      </a:r>
                      <a:endParaRPr lang="ko-KR" altLang="en-US" sz="17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3489" marR="83489" marT="41744" marB="417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 vs 3</a:t>
                      </a:r>
                    </a:p>
                  </a:txBody>
                  <a:tcPr marL="83489" marR="83489" marT="41744" marB="417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70113"/>
                  </a:ext>
                </a:extLst>
              </a:tr>
              <a:tr h="357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…</a:t>
                      </a:r>
                      <a:endParaRPr lang="ko-KR" altLang="en-US" sz="17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3489" marR="83489" marT="41744" marB="417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…</a:t>
                      </a:r>
                    </a:p>
                  </a:txBody>
                  <a:tcPr marL="83489" marR="83489" marT="41744" marB="417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78398952"/>
                  </a:ext>
                </a:extLst>
              </a:tr>
            </a:tbl>
          </a:graphicData>
        </a:graphic>
      </p:graphicFrame>
      <p:sp>
        <p:nvSpPr>
          <p:cNvPr id="30" name="오른쪽 화살표 9">
            <a:extLst>
              <a:ext uri="{FF2B5EF4-FFF2-40B4-BE49-F238E27FC236}">
                <a16:creationId xmlns:a16="http://schemas.microsoft.com/office/drawing/2014/main" id="{FF51CF07-7DF5-40CC-A623-FDC7BB944E55}"/>
              </a:ext>
            </a:extLst>
          </p:cNvPr>
          <p:cNvSpPr/>
          <p:nvPr/>
        </p:nvSpPr>
        <p:spPr>
          <a:xfrm>
            <a:off x="3203848" y="2859531"/>
            <a:ext cx="393457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1" name="모서리가 둥근 직사각형 10">
            <a:extLst>
              <a:ext uri="{FF2B5EF4-FFF2-40B4-BE49-F238E27FC236}">
                <a16:creationId xmlns:a16="http://schemas.microsoft.com/office/drawing/2014/main" id="{5F9D5059-2C99-430B-BC17-32FF4B513882}"/>
              </a:ext>
            </a:extLst>
          </p:cNvPr>
          <p:cNvSpPr/>
          <p:nvPr/>
        </p:nvSpPr>
        <p:spPr>
          <a:xfrm>
            <a:off x="3789841" y="2528061"/>
            <a:ext cx="1564318" cy="8915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비교기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FBC7B4-E74D-4194-B16E-328360F58A20}"/>
              </a:ext>
            </a:extLst>
          </p:cNvPr>
          <p:cNvSpPr/>
          <p:nvPr/>
        </p:nvSpPr>
        <p:spPr>
          <a:xfrm>
            <a:off x="720604" y="226201"/>
            <a:ext cx="3275256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계산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비교기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59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B353DF-1BE2-4899-B953-606B8868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3AC43A4-DFF2-48B2-B7CF-9D04C1896D3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ADF962-21E1-45B4-85DB-190576136256}"/>
              </a:ext>
            </a:extLst>
          </p:cNvPr>
          <p:cNvSpPr/>
          <p:nvPr/>
        </p:nvSpPr>
        <p:spPr>
          <a:xfrm>
            <a:off x="221556" y="1268760"/>
            <a:ext cx="3776979" cy="4663396"/>
          </a:xfrm>
          <a:prstGeom prst="rect">
            <a:avLst/>
          </a:prstGeom>
          <a:solidFill>
            <a:srgbClr val="FCF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23AC24-DA50-484F-BF53-E2DCB98E598E}"/>
              </a:ext>
            </a:extLst>
          </p:cNvPr>
          <p:cNvSpPr/>
          <p:nvPr/>
        </p:nvSpPr>
        <p:spPr>
          <a:xfrm>
            <a:off x="288999" y="1628800"/>
            <a:ext cx="3667991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LCS</a:t>
            </a:r>
          </a:p>
          <a:p>
            <a:pPr algn="ctr"/>
            <a:r>
              <a:rPr lang="en-US" altLang="ko-KR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(Longest Common Subsequence)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E9959A-9454-4777-93ED-5C7BE29B0D34}"/>
              </a:ext>
            </a:extLst>
          </p:cNvPr>
          <p:cNvSpPr/>
          <p:nvPr/>
        </p:nvSpPr>
        <p:spPr>
          <a:xfrm>
            <a:off x="332154" y="2498120"/>
            <a:ext cx="355578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+</a:t>
            </a:r>
            <a:endParaRPr lang="en-US" altLang="ko-KR" sz="2000" b="1" dirty="0">
              <a:ln w="0"/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앞에서</a:t>
            </a:r>
            <a:r>
              <a:rPr lang="ko-KR" altLang="en-US" sz="2400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 얼마나 많은 토큰이 </a:t>
            </a:r>
            <a:endParaRPr lang="en-US" altLang="ko-KR" sz="2400" dirty="0">
              <a:ln w="0"/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24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일치 했는지</a:t>
            </a:r>
            <a:endParaRPr lang="en-US" altLang="ko-KR" sz="2400" dirty="0">
              <a:ln w="0"/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24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고려하여 점수를 더한다</a:t>
            </a:r>
            <a:r>
              <a:rPr lang="en-US" altLang="ko-KR" sz="24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en-US" altLang="ko-KR" sz="2400" dirty="0">
              <a:ln w="0"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2E23037-E29B-4832-B6CD-3B52B3799198}"/>
              </a:ext>
            </a:extLst>
          </p:cNvPr>
          <p:cNvSpPr/>
          <p:nvPr/>
        </p:nvSpPr>
        <p:spPr>
          <a:xfrm>
            <a:off x="372232" y="4509120"/>
            <a:ext cx="3475631" cy="11356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ko-KR" altLang="en-US" sz="24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최대 유사치 결정 알고리즘</a:t>
            </a:r>
            <a:endParaRPr lang="en-US" altLang="ko-KR" sz="2400" dirty="0">
              <a:ln w="0"/>
              <a:solidFill>
                <a:srgbClr val="FF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F2B689A-862E-4883-AC35-6E972CE862B6}"/>
              </a:ext>
            </a:extLst>
          </p:cNvPr>
          <p:cNvGrpSpPr/>
          <p:nvPr/>
        </p:nvGrpSpPr>
        <p:grpSpPr>
          <a:xfrm>
            <a:off x="4494108" y="1400472"/>
            <a:ext cx="4954475" cy="4401205"/>
            <a:chOff x="4417997" y="1458297"/>
            <a:chExt cx="4954475" cy="440120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4577B4D-CF76-4670-B27D-E1CF29C3DA1D}"/>
                </a:ext>
              </a:extLst>
            </p:cNvPr>
            <p:cNvSpPr/>
            <p:nvPr/>
          </p:nvSpPr>
          <p:spPr>
            <a:xfrm rot="5400000">
              <a:off x="6388412" y="-162230"/>
              <a:ext cx="262650" cy="3607441"/>
            </a:xfrm>
            <a:prstGeom prst="rect">
              <a:avLst/>
            </a:prstGeom>
            <a:solidFill>
              <a:srgbClr val="B7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40B677-504E-47F8-8E1D-A67165EFC52F}"/>
                </a:ext>
              </a:extLst>
            </p:cNvPr>
            <p:cNvSpPr/>
            <p:nvPr/>
          </p:nvSpPr>
          <p:spPr>
            <a:xfrm>
              <a:off x="4417997" y="1772817"/>
              <a:ext cx="290074" cy="3976548"/>
            </a:xfrm>
            <a:prstGeom prst="rect">
              <a:avLst/>
            </a:prstGeom>
            <a:solidFill>
              <a:srgbClr val="B7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EFE1DCA-9703-46A9-B8DF-2A224C2F0ADA}"/>
                </a:ext>
              </a:extLst>
            </p:cNvPr>
            <p:cNvSpPr/>
            <p:nvPr/>
          </p:nvSpPr>
          <p:spPr>
            <a:xfrm>
              <a:off x="8082000" y="5486400"/>
              <a:ext cx="252267" cy="2522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65344D3-56A2-4898-B895-394B64ED5730}"/>
                </a:ext>
              </a:extLst>
            </p:cNvPr>
            <p:cNvGrpSpPr/>
            <p:nvPr/>
          </p:nvGrpSpPr>
          <p:grpSpPr>
            <a:xfrm>
              <a:off x="4426245" y="1510165"/>
              <a:ext cx="849938" cy="885609"/>
              <a:chOff x="4188247" y="1529424"/>
              <a:chExt cx="571788" cy="747447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391E5DA-8D1B-4DB3-B1FD-FE130F0295D1}"/>
                  </a:ext>
                </a:extLst>
              </p:cNvPr>
              <p:cNvSpPr/>
              <p:nvPr/>
            </p:nvSpPr>
            <p:spPr>
              <a:xfrm>
                <a:off x="4564947" y="1529424"/>
                <a:ext cx="195087" cy="74744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777EF1A-02FF-4C4F-BC09-7F6F2AD18948}"/>
                  </a:ext>
                </a:extLst>
              </p:cNvPr>
              <p:cNvSpPr/>
              <p:nvPr/>
            </p:nvSpPr>
            <p:spPr>
              <a:xfrm rot="16200000">
                <a:off x="4363303" y="1880139"/>
                <a:ext cx="221675" cy="57178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23F63C5-51BF-4581-8B5F-DF1CEADCEF18}"/>
                </a:ext>
              </a:extLst>
            </p:cNvPr>
            <p:cNvGrpSpPr/>
            <p:nvPr/>
          </p:nvGrpSpPr>
          <p:grpSpPr>
            <a:xfrm>
              <a:off x="4420939" y="1510165"/>
              <a:ext cx="3679361" cy="3029573"/>
              <a:chOff x="4085258" y="-442793"/>
              <a:chExt cx="687470" cy="2681894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21EA4FA-62BA-4FDA-A920-9654C828D827}"/>
                  </a:ext>
                </a:extLst>
              </p:cNvPr>
              <p:cNvSpPr/>
              <p:nvPr/>
            </p:nvSpPr>
            <p:spPr>
              <a:xfrm>
                <a:off x="4718545" y="-442793"/>
                <a:ext cx="54183" cy="268189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5B64D20-7EEE-4305-A96E-47ACB2058346}"/>
                  </a:ext>
                </a:extLst>
              </p:cNvPr>
              <p:cNvSpPr/>
              <p:nvPr/>
            </p:nvSpPr>
            <p:spPr>
              <a:xfrm rot="16200000">
                <a:off x="4301504" y="1767877"/>
                <a:ext cx="254978" cy="68747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D653161-4557-4C83-8C9A-04A7CC75222C}"/>
                </a:ext>
              </a:extLst>
            </p:cNvPr>
            <p:cNvSpPr/>
            <p:nvPr/>
          </p:nvSpPr>
          <p:spPr>
            <a:xfrm>
              <a:off x="4423017" y="1458297"/>
              <a:ext cx="4949455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  0 A D A S D F E D F E A S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0 0 0 0 0 0 0 0 0 0 0 0 0 0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A 0 0 0 0 0 0 0 0 0 0 0 0 0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S 0 0 0 0 1 1 1 1 1 1 1 1 1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D 0 0 0 0 1 2 2 2 2 2 2 2 2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A 0 0 0 1 1 2 2 2 2 2 2 2 </a:t>
              </a:r>
              <a:r>
                <a:rPr lang="en-US" altLang="ko-KR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2</a:t>
              </a:r>
              <a:endParaRPr lang="ko-KR" altLang="en-US" sz="2000">
                <a:latin typeface="Consolas" panose="020B0609020204030204" pitchFamily="49" charset="0"/>
                <a:ea typeface="나눔스퀘어" panose="020B0600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S 0 0 0 1 2 2 2 2 2 2 2 2 3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D 0 0 0 1 2 3 3 3 3 3 3 3 3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F 0 0 0 1 2 3 4 4 4 4 4 4 4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A 0 0 0 1 2 3 4 4 4 4 4 4 4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S 0 0 0 1 2 3 4 4 4 4 4 4 4 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D 0 0 0 1 2 3 4 4 4 4 4 4 5 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F 0 0 0 1 2 3 4 4 4 5 5 5 5</a:t>
              </a:r>
            </a:p>
            <a:p>
              <a:r>
                <a:rPr lang="ko-KR" altLang="en-US" sz="2000">
                  <a:latin typeface="Consolas" panose="020B0609020204030204" pitchFamily="49" charset="0"/>
                  <a:ea typeface="나눔스퀘어" panose="020B0600000101010101" pitchFamily="50" charset="-127"/>
                  <a:cs typeface="함초롬돋움" panose="020B0604000101010101" pitchFamily="50" charset="-127"/>
                </a:rPr>
                <a:t>E 0 0 0 1 2 3 4 5 5 5 6 6 6</a:t>
              </a: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B6DA73C-5C0D-4033-AED4-CAE35A9AE6E8}"/>
                </a:ext>
              </a:extLst>
            </p:cNvPr>
            <p:cNvSpPr/>
            <p:nvPr/>
          </p:nvSpPr>
          <p:spPr>
            <a:xfrm>
              <a:off x="7830602" y="4284260"/>
              <a:ext cx="226830" cy="22683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75906FA-9181-4F09-B712-21DDB9CB8B41}"/>
                </a:ext>
              </a:extLst>
            </p:cNvPr>
            <p:cNvSpPr/>
            <p:nvPr/>
          </p:nvSpPr>
          <p:spPr>
            <a:xfrm>
              <a:off x="5014624" y="2150799"/>
              <a:ext cx="226830" cy="22683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308EE3-9897-454F-A3C1-A219F917908E}"/>
              </a:ext>
            </a:extLst>
          </p:cNvPr>
          <p:cNvSpPr/>
          <p:nvPr/>
        </p:nvSpPr>
        <p:spPr>
          <a:xfrm>
            <a:off x="720604" y="226201"/>
            <a:ext cx="3275256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계산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비교기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13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5527717-4587-4968-A42C-9C7B75AD0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8425"/>
              </p:ext>
            </p:extLst>
          </p:nvPr>
        </p:nvGraphicFramePr>
        <p:xfrm>
          <a:off x="1321383" y="3677409"/>
          <a:ext cx="6877302" cy="1837260"/>
        </p:xfrm>
        <a:graphic>
          <a:graphicData uri="http://schemas.openxmlformats.org/drawingml/2006/table">
            <a:tbl>
              <a:tblPr/>
              <a:tblGrid>
                <a:gridCol w="1147634">
                  <a:extLst>
                    <a:ext uri="{9D8B030D-6E8A-4147-A177-3AD203B41FA5}">
                      <a16:colId xmlns:a16="http://schemas.microsoft.com/office/drawing/2014/main" val="495494990"/>
                    </a:ext>
                  </a:extLst>
                </a:gridCol>
                <a:gridCol w="1147634">
                  <a:extLst>
                    <a:ext uri="{9D8B030D-6E8A-4147-A177-3AD203B41FA5}">
                      <a16:colId xmlns:a16="http://schemas.microsoft.com/office/drawing/2014/main" val="3902508499"/>
                    </a:ext>
                  </a:extLst>
                </a:gridCol>
                <a:gridCol w="1147634">
                  <a:extLst>
                    <a:ext uri="{9D8B030D-6E8A-4147-A177-3AD203B41FA5}">
                      <a16:colId xmlns:a16="http://schemas.microsoft.com/office/drawing/2014/main" val="3581132018"/>
                    </a:ext>
                  </a:extLst>
                </a:gridCol>
                <a:gridCol w="1144800">
                  <a:extLst>
                    <a:ext uri="{9D8B030D-6E8A-4147-A177-3AD203B41FA5}">
                      <a16:colId xmlns:a16="http://schemas.microsoft.com/office/drawing/2014/main" val="3373664641"/>
                    </a:ext>
                  </a:extLst>
                </a:gridCol>
                <a:gridCol w="1144800">
                  <a:extLst>
                    <a:ext uri="{9D8B030D-6E8A-4147-A177-3AD203B41FA5}">
                      <a16:colId xmlns:a16="http://schemas.microsoft.com/office/drawing/2014/main" val="1628485020"/>
                    </a:ext>
                  </a:extLst>
                </a:gridCol>
                <a:gridCol w="1144800">
                  <a:extLst>
                    <a:ext uri="{9D8B030D-6E8A-4147-A177-3AD203B41FA5}">
                      <a16:colId xmlns:a16="http://schemas.microsoft.com/office/drawing/2014/main" val="589122612"/>
                    </a:ext>
                  </a:extLst>
                </a:gridCol>
              </a:tblGrid>
              <a:tr h="3032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토큰 명</a:t>
                      </a:r>
                    </a:p>
                  </a:txBody>
                  <a:tcPr marL="57674" marR="57674" marT="15945" marB="15945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가중치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토큰 명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가중치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토큰 명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가중치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056054"/>
                  </a:ext>
                </a:extLst>
              </a:tr>
              <a:tr h="3032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IF</a:t>
                      </a:r>
                    </a:p>
                  </a:txBody>
                  <a:tcPr marL="57674" marR="57674" marT="15945" marB="15945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Z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TYPE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8422"/>
                  </a:ext>
                </a:extLst>
              </a:tr>
              <a:tr h="3032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ELSE</a:t>
                      </a:r>
                    </a:p>
                  </a:txBody>
                  <a:tcPr marL="57674" marR="57674" marT="15945" marB="15945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printf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Y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245040"/>
                  </a:ext>
                </a:extLst>
              </a:tr>
              <a:tr h="3032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N</a:t>
                      </a:r>
                    </a:p>
                  </a:txBody>
                  <a:tcPr marL="57674" marR="57674" marT="15945" marB="15945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scanf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8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842593"/>
                  </a:ext>
                </a:extLst>
              </a:tr>
              <a:tr h="1531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RE1</a:t>
                      </a:r>
                    </a:p>
                  </a:txBody>
                  <a:tcPr marL="57674" marR="57674" marT="15945" marB="15945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12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RET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2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735128"/>
                  </a:ext>
                </a:extLst>
              </a:tr>
              <a:tr h="1531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</a:t>
                      </a:r>
                    </a:p>
                  </a:txBody>
                  <a:tcPr marL="57674" marR="57674" marT="15945" marB="15945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9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150">
                          <a:solidFill>
                            <a:srgbClr val="000000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</a:t>
                      </a: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-15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-15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57674" marR="57674" marT="15945" marB="1594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7516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D395FC23-58D1-45FF-8DE5-434C6254658D}"/>
              </a:ext>
            </a:extLst>
          </p:cNvPr>
          <p:cNvGrpSpPr/>
          <p:nvPr/>
        </p:nvGrpSpPr>
        <p:grpSpPr>
          <a:xfrm>
            <a:off x="4932040" y="1483455"/>
            <a:ext cx="3864586" cy="1195707"/>
            <a:chOff x="5005591" y="1293716"/>
            <a:chExt cx="3864586" cy="11957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75BD5C-F587-4AEE-9F8D-524DB7B9FF0D}"/>
                </a:ext>
              </a:extLst>
            </p:cNvPr>
            <p:cNvSpPr txBox="1"/>
            <p:nvPr/>
          </p:nvSpPr>
          <p:spPr>
            <a:xfrm>
              <a:off x="5100624" y="1563382"/>
              <a:ext cx="170736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err="1">
                  <a:latin typeface="10X10" panose="020D0604000000000000" pitchFamily="50" charset="-127"/>
                  <a:ea typeface="10X10" panose="020D0604000000000000" pitchFamily="50" charset="-127"/>
                </a:rPr>
                <a:t>Adaptive_W</a:t>
              </a:r>
              <a:r>
                <a:rPr lang="en-US" altLang="ko-KR" dirty="0">
                  <a:latin typeface="10X10" panose="020D0604000000000000" pitchFamily="50" charset="-127"/>
                  <a:ea typeface="10X10" panose="020D0604000000000000" pitchFamily="50" charset="-127"/>
                </a:rPr>
                <a:t>(t</a:t>
              </a:r>
              <a:r>
                <a:rPr lang="en-US" altLang="ko-KR">
                  <a:latin typeface="10X10" panose="020D0604000000000000" pitchFamily="50" charset="-127"/>
                  <a:ea typeface="10X10" panose="020D0604000000000000" pitchFamily="50" charset="-127"/>
                </a:rPr>
                <a:t>) =</a:t>
              </a:r>
              <a:endParaRPr lang="ko-KR" altLang="en-US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5F0C66D-A0E8-49E6-9479-AA87CDD3613F}"/>
                </a:ext>
              </a:extLst>
            </p:cNvPr>
            <p:cNvCxnSpPr/>
            <p:nvPr/>
          </p:nvCxnSpPr>
          <p:spPr>
            <a:xfrm>
              <a:off x="6962984" y="1708773"/>
              <a:ext cx="135497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D8E196-5269-44B8-BA4F-AA751A08D157}"/>
                </a:ext>
              </a:extLst>
            </p:cNvPr>
            <p:cNvSpPr/>
            <p:nvPr/>
          </p:nvSpPr>
          <p:spPr>
            <a:xfrm>
              <a:off x="7112307" y="1293716"/>
              <a:ext cx="1133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10X10" panose="020D0604000000000000" pitchFamily="50" charset="-127"/>
                  <a:ea typeface="10X10" panose="020D0604000000000000" pitchFamily="50" charset="-127"/>
                </a:rPr>
                <a:t>DNA</a:t>
              </a:r>
              <a:r>
                <a:rPr lang="ko-KR" altLang="en-US" sz="2000" dirty="0">
                  <a:latin typeface="10X10" panose="020D0604000000000000" pitchFamily="50" charset="-127"/>
                  <a:ea typeface="10X10" panose="020D0604000000000000" pitchFamily="50" charset="-127"/>
                </a:rPr>
                <a:t>길이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8D9B9A3-86D6-40E5-BFBA-97DB6519FC97}"/>
                </a:ext>
              </a:extLst>
            </p:cNvPr>
            <p:cNvSpPr/>
            <p:nvPr/>
          </p:nvSpPr>
          <p:spPr>
            <a:xfrm>
              <a:off x="7051266" y="1707020"/>
              <a:ext cx="12666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C(</a:t>
              </a:r>
              <a:r>
                <a:rPr lang="en-US" altLang="ko-KR" sz="2000">
                  <a:solidFill>
                    <a:srgbClr val="FF0000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t)</a:t>
              </a:r>
              <a:r>
                <a:rPr lang="en-US" altLang="ko-KR" sz="2000">
                  <a:latin typeface="10X10" panose="020D0604000000000000" pitchFamily="50" charset="-127"/>
                  <a:ea typeface="10X10" panose="020D0604000000000000" pitchFamily="50" charset="-127"/>
                </a:rPr>
                <a:t>*5</a:t>
              </a:r>
              <a:r>
                <a:rPr lang="ko-KR" altLang="en-US" sz="2000"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en-US" altLang="ko-KR" sz="2000">
                  <a:latin typeface="10X10" panose="020D0604000000000000" pitchFamily="50" charset="-127"/>
                  <a:ea typeface="10X10" panose="020D0604000000000000" pitchFamily="50" charset="-127"/>
                </a:rPr>
                <a:t>+</a:t>
              </a:r>
              <a:r>
                <a:rPr lang="ko-KR" altLang="en-US" sz="2000"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en-US" altLang="ko-KR" sz="2000" dirty="0">
                  <a:latin typeface="10X10" panose="020D0604000000000000" pitchFamily="50" charset="-127"/>
                  <a:ea typeface="10X10" panose="020D0604000000000000" pitchFamily="50" charset="-127"/>
                </a:rPr>
                <a:t>3</a:t>
              </a:r>
              <a:endPara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60B9FBA-9457-469D-8D1A-1E611F668F41}"/>
                </a:ext>
              </a:extLst>
            </p:cNvPr>
            <p:cNvSpPr/>
            <p:nvPr/>
          </p:nvSpPr>
          <p:spPr>
            <a:xfrm>
              <a:off x="5005591" y="2120091"/>
              <a:ext cx="26564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10X10" panose="020D0604000000000000" pitchFamily="50" charset="-127"/>
                  <a:ea typeface="10X10" panose="020D0604000000000000" pitchFamily="50" charset="-127"/>
                </a:rPr>
                <a:t>C(t) = </a:t>
              </a:r>
              <a:r>
                <a:rPr lang="ko-KR" altLang="en-US" dirty="0">
                  <a:latin typeface="10X10" panose="020D0604000000000000" pitchFamily="50" charset="-127"/>
                  <a:ea typeface="10X10" panose="020D0604000000000000" pitchFamily="50" charset="-127"/>
                </a:rPr>
                <a:t>해당 토큰 </a:t>
              </a:r>
              <a:r>
                <a:rPr lang="ko-KR" altLang="en-US">
                  <a:latin typeface="10X10" panose="020D0604000000000000" pitchFamily="50" charset="-127"/>
                  <a:ea typeface="10X10" panose="020D0604000000000000" pitchFamily="50" charset="-127"/>
                </a:rPr>
                <a:t>등장 횟수</a:t>
              </a:r>
              <a:endParaRPr lang="en-US" altLang="ko-KR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F1EF83C-BB4F-4ED0-AD20-DEC2A9E3FE18}"/>
                </a:ext>
              </a:extLst>
            </p:cNvPr>
            <p:cNvSpPr/>
            <p:nvPr/>
          </p:nvSpPr>
          <p:spPr>
            <a:xfrm>
              <a:off x="8392161" y="1533227"/>
              <a:ext cx="4780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10X10" panose="020D0604000000000000" pitchFamily="50" charset="-127"/>
                  <a:ea typeface="10X10" panose="020D0604000000000000" pitchFamily="50" charset="-127"/>
                </a:rPr>
                <a:t>+ 1</a:t>
              </a:r>
              <a:endPara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48C6B9-7B55-4684-9CE2-A1DF7DABFCB8}"/>
              </a:ext>
            </a:extLst>
          </p:cNvPr>
          <p:cNvGrpSpPr/>
          <p:nvPr/>
        </p:nvGrpSpPr>
        <p:grpSpPr>
          <a:xfrm>
            <a:off x="557733" y="1447222"/>
            <a:ext cx="4572000" cy="1520161"/>
            <a:chOff x="424276" y="1302644"/>
            <a:chExt cx="4572000" cy="152016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A30C963-C450-418A-89AA-2EB24343BD49}"/>
                </a:ext>
              </a:extLst>
            </p:cNvPr>
            <p:cNvSpPr/>
            <p:nvPr/>
          </p:nvSpPr>
          <p:spPr>
            <a:xfrm>
              <a:off x="533482" y="1302644"/>
              <a:ext cx="376256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3200" b="1">
                  <a:ln w="0"/>
                  <a:latin typeface="10X10" panose="020D0604000000000000" pitchFamily="50" charset="-127"/>
                  <a:ea typeface="10X10" panose="020D0604000000000000" pitchFamily="50" charset="-127"/>
                </a:rPr>
                <a:t>토큰 빈도 가중치 기법</a:t>
              </a:r>
              <a:endParaRPr lang="en-US" altLang="ko-KR" sz="3200" b="1" dirty="0">
                <a:ln w="0"/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5E91000-4CE1-4DAB-A26F-2535F27BB337}"/>
                </a:ext>
              </a:extLst>
            </p:cNvPr>
            <p:cNvSpPr/>
            <p:nvPr/>
          </p:nvSpPr>
          <p:spPr>
            <a:xfrm>
              <a:off x="424276" y="1807142"/>
              <a:ext cx="45720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endParaRPr lang="en-US" altLang="ko-KR" sz="2000" b="1">
                <a:ln w="0"/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à"/>
              </a:pPr>
              <a:r>
                <a:rPr lang="ko-KR" altLang="en-US" sz="2000">
                  <a:ln w="0"/>
                  <a:solidFill>
                    <a:srgbClr val="FF0000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Wingdings" panose="05000000000000000000" pitchFamily="2" charset="2"/>
                </a:rPr>
                <a:t>드물게 나오는 토큰에 대해서는</a:t>
              </a:r>
              <a:r>
                <a:rPr lang="en-US" altLang="ko-KR" sz="2000">
                  <a:ln w="0"/>
                  <a:solidFill>
                    <a:srgbClr val="FF0000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Wingdings" panose="05000000000000000000" pitchFamily="2" charset="2"/>
                </a:rPr>
                <a:t> </a:t>
              </a:r>
            </a:p>
            <a:p>
              <a:r>
                <a:rPr lang="en-US" altLang="ko-KR" sz="2000">
                  <a:ln w="0"/>
                  <a:solidFill>
                    <a:srgbClr val="FF0000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Wingdings" panose="05000000000000000000" pitchFamily="2" charset="2"/>
                </a:rPr>
                <a:t>     </a:t>
              </a:r>
              <a:r>
                <a:rPr lang="ko-KR" altLang="en-US" sz="2000">
                  <a:ln w="0"/>
                  <a:solidFill>
                    <a:srgbClr val="FF0000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Wingdings" panose="05000000000000000000" pitchFamily="2" charset="2"/>
                </a:rPr>
                <a:t>높은 가중치를 준다</a:t>
              </a:r>
              <a:r>
                <a:rPr lang="en-US" altLang="ko-KR" sz="2000">
                  <a:ln w="0"/>
                  <a:solidFill>
                    <a:srgbClr val="FF0000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Wingdings" panose="05000000000000000000" pitchFamily="2" charset="2"/>
                </a:rPr>
                <a:t>.</a:t>
              </a:r>
              <a:endParaRPr lang="en-US" altLang="ko-KR" sz="2000" dirty="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069B89-D5F6-46EA-A4A3-801B12CA4CBF}"/>
              </a:ext>
            </a:extLst>
          </p:cNvPr>
          <p:cNvSpPr/>
          <p:nvPr/>
        </p:nvSpPr>
        <p:spPr>
          <a:xfrm>
            <a:off x="1647009" y="5631631"/>
            <a:ext cx="6547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[ fibo.c</a:t>
            </a:r>
            <a:r>
              <a:rPr lang="ko-KR" altLang="en-US" sz="24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 코드의 토큰에 따른 가중치 값 </a:t>
            </a:r>
            <a:r>
              <a:rPr lang="en-US" altLang="ko-KR" sz="24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]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C21B81-F7D9-4FFA-AF0C-62637588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E5DCE8-5F9A-4775-9B5A-94A44AB5B1CB}"/>
              </a:ext>
            </a:extLst>
          </p:cNvPr>
          <p:cNvSpPr/>
          <p:nvPr/>
        </p:nvSpPr>
        <p:spPr>
          <a:xfrm>
            <a:off x="720604" y="226201"/>
            <a:ext cx="3275256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계산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비교기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64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2408032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시각화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138DCE6-0BF1-43BA-BBA8-538D9D794E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0654" y="1415116"/>
          <a:ext cx="3458555" cy="1810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386">
                  <a:extLst>
                    <a:ext uri="{9D8B030D-6E8A-4147-A177-3AD203B41FA5}">
                      <a16:colId xmlns:a16="http://schemas.microsoft.com/office/drawing/2014/main" val="3102781245"/>
                    </a:ext>
                  </a:extLst>
                </a:gridCol>
                <a:gridCol w="2051169">
                  <a:extLst>
                    <a:ext uri="{9D8B030D-6E8A-4147-A177-3AD203B41FA5}">
                      <a16:colId xmlns:a16="http://schemas.microsoft.com/office/drawing/2014/main" val="3997645115"/>
                    </a:ext>
                  </a:extLst>
                </a:gridCol>
              </a:tblGrid>
              <a:tr h="364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유사도</a:t>
                      </a:r>
                    </a:p>
                  </a:txBody>
                  <a:tcPr marL="84141" marR="84141" marT="42072" marB="420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DNA</a:t>
                      </a:r>
                      <a:r>
                        <a:rPr lang="ko-KR" altLang="en-US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쌍</a:t>
                      </a:r>
                    </a:p>
                  </a:txBody>
                  <a:tcPr marL="84141" marR="84141" marT="42072" marB="4207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704913"/>
                  </a:ext>
                </a:extLst>
              </a:tr>
              <a:tr h="364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0.98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4141" marR="84141" marT="42072" marB="420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A.cpp – A-1.cpp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4141" marR="84141" marT="42072" marB="420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008653"/>
                  </a:ext>
                </a:extLst>
              </a:tr>
              <a:tr h="18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0.32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4141" marR="84141" marT="42072" marB="420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B.cpp – B-1.cpp 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4141" marR="84141" marT="42072" marB="420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46958"/>
                  </a:ext>
                </a:extLst>
              </a:tr>
              <a:tr h="18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…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4141" marR="84141" marT="42072" marB="420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…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4141" marR="84141" marT="42072" marB="420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838637"/>
                  </a:ext>
                </a:extLst>
              </a:tr>
              <a:tr h="364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0.30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4141" marR="84141" marT="42072" marB="420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C.cpp – D.cpp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84141" marR="84141" marT="42072" marB="4207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35870113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6CFB97-1815-48AE-92AE-98B4ACB26E4F}"/>
              </a:ext>
            </a:extLst>
          </p:cNvPr>
          <p:cNvGrpSpPr/>
          <p:nvPr/>
        </p:nvGrpSpPr>
        <p:grpSpPr>
          <a:xfrm>
            <a:off x="5148064" y="1394821"/>
            <a:ext cx="2854641" cy="1821695"/>
            <a:chOff x="6310288" y="18192823"/>
            <a:chExt cx="3891497" cy="3155771"/>
          </a:xfrm>
          <a:effectLst>
            <a:outerShdw blurRad="76200" dist="50800" dir="5400000" algn="ctr" rotWithShape="0">
              <a:schemeClr val="tx2">
                <a:lumMod val="40000"/>
                <a:lumOff val="60000"/>
                <a:alpha val="80000"/>
              </a:schemeClr>
            </a:outerShdw>
          </a:effectLst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DC16336-54B1-4DF3-9708-C3FF2A3E279C}"/>
                </a:ext>
              </a:extLst>
            </p:cNvPr>
            <p:cNvSpPr/>
            <p:nvPr/>
          </p:nvSpPr>
          <p:spPr>
            <a:xfrm>
              <a:off x="6310288" y="18229982"/>
              <a:ext cx="3891497" cy="672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2A34D0-62A3-49DD-AC92-4E5A5A369D90}"/>
                </a:ext>
              </a:extLst>
            </p:cNvPr>
            <p:cNvSpPr/>
            <p:nvPr/>
          </p:nvSpPr>
          <p:spPr>
            <a:xfrm>
              <a:off x="6310288" y="19108664"/>
              <a:ext cx="2981612" cy="60376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698005-92E4-4B77-8AA9-6F53AFB4B0B0}"/>
                </a:ext>
              </a:extLst>
            </p:cNvPr>
            <p:cNvSpPr/>
            <p:nvPr/>
          </p:nvSpPr>
          <p:spPr>
            <a:xfrm>
              <a:off x="6310288" y="19946412"/>
              <a:ext cx="1691419" cy="60376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E61445-D998-4260-B3BE-E1B04FB9ABB2}"/>
                </a:ext>
              </a:extLst>
            </p:cNvPr>
            <p:cNvSpPr/>
            <p:nvPr/>
          </p:nvSpPr>
          <p:spPr>
            <a:xfrm>
              <a:off x="6371980" y="18192823"/>
              <a:ext cx="2792449" cy="785686"/>
            </a:xfrm>
            <a:prstGeom prst="rect">
              <a:avLst/>
            </a:prstGeom>
            <a:noFill/>
          </p:spPr>
          <p:txBody>
            <a:bodyPr wrap="none" lIns="144357" tIns="72179" rIns="144357" bIns="72179">
              <a:spAutoFit/>
            </a:bodyPr>
            <a:lstStyle/>
            <a:p>
              <a:pPr algn="ctr"/>
              <a:r>
                <a:rPr lang="en-US" altLang="ko-KR" sz="2000">
                  <a:latin typeface="10X10" panose="020D0604000000000000" pitchFamily="50" charset="-127"/>
                  <a:ea typeface="10X10" panose="020D0604000000000000" pitchFamily="50" charset="-127"/>
                </a:rPr>
                <a:t>A.cpp – A-1.cpp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E4829F-84EE-4ADF-87A6-828C76D92D4E}"/>
                </a:ext>
              </a:extLst>
            </p:cNvPr>
            <p:cNvSpPr/>
            <p:nvPr/>
          </p:nvSpPr>
          <p:spPr>
            <a:xfrm>
              <a:off x="6368142" y="18978508"/>
              <a:ext cx="2774967" cy="785686"/>
            </a:xfrm>
            <a:prstGeom prst="rect">
              <a:avLst/>
            </a:prstGeom>
            <a:noFill/>
          </p:spPr>
          <p:txBody>
            <a:bodyPr wrap="none" lIns="144357" tIns="72179" rIns="144357" bIns="72179">
              <a:spAutoFit/>
            </a:bodyPr>
            <a:lstStyle/>
            <a:p>
              <a:pPr algn="ctr"/>
              <a:r>
                <a:rPr lang="en-US" altLang="ko-KR" sz="2000">
                  <a:latin typeface="10X10" panose="020D0604000000000000" pitchFamily="50" charset="-127"/>
                  <a:ea typeface="10X10" panose="020D0604000000000000" pitchFamily="50" charset="-127"/>
                </a:rPr>
                <a:t>B.cpp – B-1.cpp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F457807-C6FE-4EBA-80EB-9BFBE63D4527}"/>
                </a:ext>
              </a:extLst>
            </p:cNvPr>
            <p:cNvSpPr/>
            <p:nvPr/>
          </p:nvSpPr>
          <p:spPr>
            <a:xfrm>
              <a:off x="6310288" y="20744825"/>
              <a:ext cx="962450" cy="60376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914D17-E9EA-46CB-946A-BA5D1D729777}"/>
              </a:ext>
            </a:extLst>
          </p:cNvPr>
          <p:cNvSpPr/>
          <p:nvPr/>
        </p:nvSpPr>
        <p:spPr>
          <a:xfrm>
            <a:off x="648596" y="4223934"/>
            <a:ext cx="41394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>    {</a:t>
            </a:r>
          </a:p>
          <a:p>
            <a:r>
              <a:rPr lang="ko-KR" altLang="en-US" sz="2400" b="1" dirty="0">
                <a:latin typeface="10X10" panose="020D0604000000000000" pitchFamily="50" charset="-127"/>
                <a:ea typeface="10X10" panose="020D0604000000000000" pitchFamily="50" charset="-127"/>
              </a:rPr>
              <a:t>     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source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": "</a:t>
            </a:r>
            <a:r>
              <a:rPr lang="ko-KR" altLang="en-US" sz="2400" b="1" dirty="0" err="1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B.cpp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",</a:t>
            </a:r>
          </a:p>
          <a:p>
            <a:r>
              <a:rPr lang="ko-KR" altLang="en-US" sz="24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   "</a:t>
            </a:r>
            <a:r>
              <a:rPr lang="ko-KR" altLang="en-US" sz="2400" b="1" dirty="0" err="1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target</a:t>
            </a:r>
            <a:r>
              <a:rPr lang="ko-KR" altLang="en-US" sz="24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": "</a:t>
            </a:r>
            <a:r>
              <a:rPr lang="ko-KR" altLang="en-US" sz="2400" b="1" dirty="0" err="1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</a:t>
            </a: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-1</a:t>
            </a:r>
            <a:r>
              <a:rPr lang="ko-KR" altLang="en-US" sz="24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r>
              <a:rPr lang="ko-KR" altLang="en-US" sz="2400" b="1" dirty="0" err="1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cpp</a:t>
            </a:r>
            <a:r>
              <a:rPr lang="ko-KR" altLang="en-US" sz="24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",</a:t>
            </a:r>
          </a:p>
          <a:p>
            <a:r>
              <a:rPr lang="ko-KR" altLang="en-US" sz="2400" b="1" dirty="0">
                <a:latin typeface="10X10" panose="020D0604000000000000" pitchFamily="50" charset="-127"/>
                <a:ea typeface="10X10" panose="020D0604000000000000" pitchFamily="50" charset="-127"/>
              </a:rPr>
              <a:t>     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weight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": "93.79"</a:t>
            </a:r>
          </a:p>
          <a:p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>    }</a:t>
            </a:r>
            <a:endParaRPr lang="en-US" altLang="ko-KR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13F408B-F3F4-499E-815E-96E4A76DDFF3}"/>
              </a:ext>
            </a:extLst>
          </p:cNvPr>
          <p:cNvGrpSpPr/>
          <p:nvPr/>
        </p:nvGrpSpPr>
        <p:grpSpPr>
          <a:xfrm>
            <a:off x="5148064" y="4011798"/>
            <a:ext cx="2943999" cy="2081498"/>
            <a:chOff x="5352129" y="4112435"/>
            <a:chExt cx="2604823" cy="1841690"/>
          </a:xfrm>
          <a:effectLst>
            <a:outerShdw blurRad="50800" dist="50800" dir="2580000" sx="104000" sy="104000" algn="ctr" rotWithShape="0">
              <a:schemeClr val="bg1">
                <a:lumMod val="75000"/>
              </a:schemeClr>
            </a:outerShdw>
          </a:effectLst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E8E7F70-565F-49D5-813A-5203570601B1}"/>
                </a:ext>
              </a:extLst>
            </p:cNvPr>
            <p:cNvGrpSpPr/>
            <p:nvPr/>
          </p:nvGrpSpPr>
          <p:grpSpPr>
            <a:xfrm>
              <a:off x="5352129" y="4135440"/>
              <a:ext cx="1332404" cy="1818685"/>
              <a:chOff x="3654306" y="15163496"/>
              <a:chExt cx="2593716" cy="3540330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5CC331A-B34F-411E-BF8E-06065F7AEDD3}"/>
                  </a:ext>
                </a:extLst>
              </p:cNvPr>
              <p:cNvGrpSpPr/>
              <p:nvPr/>
            </p:nvGrpSpPr>
            <p:grpSpPr>
              <a:xfrm>
                <a:off x="3712161" y="16456397"/>
                <a:ext cx="1064218" cy="895530"/>
                <a:chOff x="2397459" y="1834533"/>
                <a:chExt cx="525765" cy="475488"/>
              </a:xfrm>
            </p:grpSpPr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7203C21A-0859-4341-9FBE-F8A6B9FD1839}"/>
                    </a:ext>
                  </a:extLst>
                </p:cNvPr>
                <p:cNvSpPr/>
                <p:nvPr/>
              </p:nvSpPr>
              <p:spPr>
                <a:xfrm>
                  <a:off x="2422599" y="1834533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C7F8F50E-8DC1-47B6-A60A-854C573FF9BE}"/>
                    </a:ext>
                  </a:extLst>
                </p:cNvPr>
                <p:cNvSpPr/>
                <p:nvPr/>
              </p:nvSpPr>
              <p:spPr>
                <a:xfrm>
                  <a:off x="2397459" y="1868836"/>
                  <a:ext cx="525765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A-1</a:t>
                  </a: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C5B98D3-EBEB-4CBF-BCAC-2CFC374522BB}"/>
                  </a:ext>
                </a:extLst>
              </p:cNvPr>
              <p:cNvGrpSpPr/>
              <p:nvPr/>
            </p:nvGrpSpPr>
            <p:grpSpPr>
              <a:xfrm>
                <a:off x="4375461" y="15163496"/>
                <a:ext cx="962450" cy="896266"/>
                <a:chOff x="2340864" y="1389888"/>
                <a:chExt cx="475488" cy="475879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8CCDBCAA-3721-44BD-B1F3-8F6A2A443B91}"/>
                    </a:ext>
                  </a:extLst>
                </p:cNvPr>
                <p:cNvSpPr/>
                <p:nvPr/>
              </p:nvSpPr>
              <p:spPr>
                <a:xfrm>
                  <a:off x="2340864" y="1389888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47E3282-B844-4E3A-BD3C-0C71898B970D}"/>
                    </a:ext>
                  </a:extLst>
                </p:cNvPr>
                <p:cNvSpPr/>
                <p:nvPr/>
              </p:nvSpPr>
              <p:spPr>
                <a:xfrm>
                  <a:off x="2404213" y="1489133"/>
                  <a:ext cx="376720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</a:t>
                  </a: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2AA2279-393D-43C7-A0DD-D49370DF9C85}"/>
                  </a:ext>
                </a:extLst>
              </p:cNvPr>
              <p:cNvGrpSpPr/>
              <p:nvPr/>
            </p:nvGrpSpPr>
            <p:grpSpPr>
              <a:xfrm>
                <a:off x="4829908" y="17749952"/>
                <a:ext cx="1418114" cy="895530"/>
                <a:chOff x="2611101" y="1808157"/>
                <a:chExt cx="700604" cy="475488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D9CC69C8-E12D-4C38-B3EA-416DE136DB50}"/>
                    </a:ext>
                  </a:extLst>
                </p:cNvPr>
                <p:cNvSpPr/>
                <p:nvPr/>
              </p:nvSpPr>
              <p:spPr>
                <a:xfrm>
                  <a:off x="2723658" y="1808157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9A2CC131-DB8C-448B-8B14-146DFC2C0980}"/>
                    </a:ext>
                  </a:extLst>
                </p:cNvPr>
                <p:cNvSpPr/>
                <p:nvPr/>
              </p:nvSpPr>
              <p:spPr>
                <a:xfrm>
                  <a:off x="2611101" y="1877788"/>
                  <a:ext cx="700604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A-2-1</a:t>
                  </a: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6CBE0E2-9C85-41A5-AB94-6EE1C8545410}"/>
                  </a:ext>
                </a:extLst>
              </p:cNvPr>
              <p:cNvCxnSpPr>
                <a:cxnSpLocks/>
                <a:stCxn id="78" idx="4"/>
              </p:cNvCxnSpPr>
              <p:nvPr/>
            </p:nvCxnSpPr>
            <p:spPr>
              <a:xfrm>
                <a:off x="4244267" y="17351928"/>
                <a:ext cx="25402" cy="6637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6AEC5F2D-7094-483E-8141-66B52C46FDB6}"/>
                  </a:ext>
                </a:extLst>
              </p:cNvPr>
              <p:cNvCxnSpPr>
                <a:cxnSpLocks/>
                <a:stCxn id="76" idx="4"/>
              </p:cNvCxnSpPr>
              <p:nvPr/>
            </p:nvCxnSpPr>
            <p:spPr>
              <a:xfrm flipH="1">
                <a:off x="4337259" y="16059027"/>
                <a:ext cx="519426" cy="4278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ED2FE52-F506-4FA7-8E93-23ECDB9B8687}"/>
                  </a:ext>
                </a:extLst>
              </p:cNvPr>
              <p:cNvCxnSpPr>
                <a:cxnSpLocks/>
                <a:endCxn id="76" idx="4"/>
              </p:cNvCxnSpPr>
              <p:nvPr/>
            </p:nvCxnSpPr>
            <p:spPr>
              <a:xfrm flipH="1" flipV="1">
                <a:off x="4856685" y="16059027"/>
                <a:ext cx="519424" cy="4278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9A114B00-A050-4B1F-8314-8D01EB44EFD5}"/>
                  </a:ext>
                </a:extLst>
              </p:cNvPr>
              <p:cNvCxnSpPr>
                <a:cxnSpLocks/>
                <a:stCxn id="70" idx="4"/>
                <a:endCxn id="74" idx="0"/>
              </p:cNvCxnSpPr>
              <p:nvPr/>
            </p:nvCxnSpPr>
            <p:spPr>
              <a:xfrm>
                <a:off x="5526473" y="17351928"/>
                <a:ext cx="12491" cy="3980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01081FE-6BA5-4712-823B-93CCD370F56A}"/>
                  </a:ext>
                </a:extLst>
              </p:cNvPr>
              <p:cNvGrpSpPr/>
              <p:nvPr/>
            </p:nvGrpSpPr>
            <p:grpSpPr>
              <a:xfrm>
                <a:off x="4337259" y="15163496"/>
                <a:ext cx="962450" cy="895530"/>
                <a:chOff x="2340864" y="1389888"/>
                <a:chExt cx="475488" cy="475488"/>
              </a:xfrm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FDEAB566-EAD7-4761-BE4F-B6A41E106E66}"/>
                    </a:ext>
                  </a:extLst>
                </p:cNvPr>
                <p:cNvSpPr/>
                <p:nvPr/>
              </p:nvSpPr>
              <p:spPr>
                <a:xfrm>
                  <a:off x="2340864" y="1389888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430F613B-0DD0-4D65-9B58-EDA8355D9F8F}"/>
                    </a:ext>
                  </a:extLst>
                </p:cNvPr>
                <p:cNvSpPr/>
                <p:nvPr/>
              </p:nvSpPr>
              <p:spPr>
                <a:xfrm>
                  <a:off x="2404215" y="1459519"/>
                  <a:ext cx="376720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</a:t>
                  </a: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A8C0EDC-798D-4B1E-A633-B5516AE46DC5}"/>
                  </a:ext>
                </a:extLst>
              </p:cNvPr>
              <p:cNvGrpSpPr/>
              <p:nvPr/>
            </p:nvGrpSpPr>
            <p:grpSpPr>
              <a:xfrm>
                <a:off x="4968259" y="16456398"/>
                <a:ext cx="1116432" cy="895530"/>
                <a:chOff x="2698320" y="1966907"/>
                <a:chExt cx="551561" cy="475488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B3C9D9F8-A8CF-431F-B559-1E04EE2F8CCD}"/>
                    </a:ext>
                  </a:extLst>
                </p:cNvPr>
                <p:cNvSpPr/>
                <p:nvPr/>
              </p:nvSpPr>
              <p:spPr>
                <a:xfrm>
                  <a:off x="2736357" y="1966907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5156EE26-E2F5-4F08-8EAE-5BC40A4CD3A5}"/>
                    </a:ext>
                  </a:extLst>
                </p:cNvPr>
                <p:cNvSpPr/>
                <p:nvPr/>
              </p:nvSpPr>
              <p:spPr>
                <a:xfrm>
                  <a:off x="2698320" y="2006925"/>
                  <a:ext cx="551561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A-2</a:t>
                  </a: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CB57526-2FFC-4AF2-A3DD-88831432AF35}"/>
                  </a:ext>
                </a:extLst>
              </p:cNvPr>
              <p:cNvGrpSpPr/>
              <p:nvPr/>
            </p:nvGrpSpPr>
            <p:grpSpPr>
              <a:xfrm>
                <a:off x="3654306" y="17808297"/>
                <a:ext cx="1365902" cy="895529"/>
                <a:chOff x="2636698" y="1808158"/>
                <a:chExt cx="674809" cy="475488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E3FF6D7D-E174-4690-9A9E-79221EED1E7A}"/>
                    </a:ext>
                  </a:extLst>
                </p:cNvPr>
                <p:cNvSpPr/>
                <p:nvPr/>
              </p:nvSpPr>
              <p:spPr>
                <a:xfrm>
                  <a:off x="2736358" y="1808158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E095252E-CBB3-4893-B516-B71816BD21D9}"/>
                    </a:ext>
                  </a:extLst>
                </p:cNvPr>
                <p:cNvSpPr/>
                <p:nvPr/>
              </p:nvSpPr>
              <p:spPr>
                <a:xfrm>
                  <a:off x="2636698" y="1877788"/>
                  <a:ext cx="674809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A-1-1</a:t>
                  </a: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DDE37C1-E243-4769-A58D-7D674C30B696}"/>
                </a:ext>
              </a:extLst>
            </p:cNvPr>
            <p:cNvGrpSpPr/>
            <p:nvPr/>
          </p:nvGrpSpPr>
          <p:grpSpPr>
            <a:xfrm>
              <a:off x="6660232" y="4112435"/>
              <a:ext cx="1296720" cy="1788714"/>
              <a:chOff x="3717964" y="15163496"/>
              <a:chExt cx="2524252" cy="348198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6B8E102-7DB9-456B-B282-2C2FFBEFE330}"/>
                  </a:ext>
                </a:extLst>
              </p:cNvPr>
              <p:cNvGrpSpPr/>
              <p:nvPr/>
            </p:nvGrpSpPr>
            <p:grpSpPr>
              <a:xfrm>
                <a:off x="3717964" y="16456397"/>
                <a:ext cx="1052613" cy="895530"/>
                <a:chOff x="2400327" y="1834533"/>
                <a:chExt cx="520032" cy="475488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47A94A5-5F79-4AFC-8266-788F9D6E899C}"/>
                    </a:ext>
                  </a:extLst>
                </p:cNvPr>
                <p:cNvSpPr/>
                <p:nvPr/>
              </p:nvSpPr>
              <p:spPr>
                <a:xfrm>
                  <a:off x="2422599" y="1834533"/>
                  <a:ext cx="475488" cy="475488"/>
                </a:xfrm>
                <a:prstGeom prst="ellipse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20E343E-7FA8-4273-A13E-9D278F1BE1CB}"/>
                    </a:ext>
                  </a:extLst>
                </p:cNvPr>
                <p:cNvSpPr/>
                <p:nvPr/>
              </p:nvSpPr>
              <p:spPr>
                <a:xfrm>
                  <a:off x="2400327" y="1868836"/>
                  <a:ext cx="520032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B-1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C07A477C-5003-48E0-A578-D8212202899C}"/>
                  </a:ext>
                </a:extLst>
              </p:cNvPr>
              <p:cNvGrpSpPr/>
              <p:nvPr/>
            </p:nvGrpSpPr>
            <p:grpSpPr>
              <a:xfrm>
                <a:off x="4375461" y="15163496"/>
                <a:ext cx="962450" cy="896266"/>
                <a:chOff x="2340864" y="1389888"/>
                <a:chExt cx="475488" cy="475879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CE23A75C-8073-441F-A5AD-27E273D65568}"/>
                    </a:ext>
                  </a:extLst>
                </p:cNvPr>
                <p:cNvSpPr/>
                <p:nvPr/>
              </p:nvSpPr>
              <p:spPr>
                <a:xfrm>
                  <a:off x="2340864" y="1389888"/>
                  <a:ext cx="475488" cy="475488"/>
                </a:xfrm>
                <a:prstGeom prst="ellipse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E986CC53-8E3B-46F1-8E75-896134BEB467}"/>
                    </a:ext>
                  </a:extLst>
                </p:cNvPr>
                <p:cNvSpPr/>
                <p:nvPr/>
              </p:nvSpPr>
              <p:spPr>
                <a:xfrm>
                  <a:off x="2407081" y="1489133"/>
                  <a:ext cx="370988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</a:t>
                  </a:r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31B61965-BB63-4EC3-B744-194402A03A55}"/>
                  </a:ext>
                </a:extLst>
              </p:cNvPr>
              <p:cNvGrpSpPr/>
              <p:nvPr/>
            </p:nvGrpSpPr>
            <p:grpSpPr>
              <a:xfrm>
                <a:off x="4835705" y="17749952"/>
                <a:ext cx="1406511" cy="895530"/>
                <a:chOff x="2613966" y="1808157"/>
                <a:chExt cx="694872" cy="475488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F71222E-91D0-497A-8989-8C701D4ADC1F}"/>
                    </a:ext>
                  </a:extLst>
                </p:cNvPr>
                <p:cNvSpPr/>
                <p:nvPr/>
              </p:nvSpPr>
              <p:spPr>
                <a:xfrm>
                  <a:off x="2723658" y="1808157"/>
                  <a:ext cx="475488" cy="475488"/>
                </a:xfrm>
                <a:prstGeom prst="ellipse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E3DEE69F-5D8B-4D75-A725-D5DFFA65CB3E}"/>
                    </a:ext>
                  </a:extLst>
                </p:cNvPr>
                <p:cNvSpPr/>
                <p:nvPr/>
              </p:nvSpPr>
              <p:spPr>
                <a:xfrm>
                  <a:off x="2613966" y="1877788"/>
                  <a:ext cx="694872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B-2-1</a:t>
                  </a:r>
                </a:p>
              </p:txBody>
            </p:sp>
          </p:grp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6A336C9-DF6C-40AB-9E31-93683029F940}"/>
                  </a:ext>
                </a:extLst>
              </p:cNvPr>
              <p:cNvCxnSpPr>
                <a:cxnSpLocks/>
                <a:stCxn id="54" idx="4"/>
              </p:cNvCxnSpPr>
              <p:nvPr/>
            </p:nvCxnSpPr>
            <p:spPr>
              <a:xfrm flipH="1">
                <a:off x="4337259" y="16059027"/>
                <a:ext cx="519426" cy="4278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DACE564-3B3A-44EE-A3C8-1F8EAB99CEE4}"/>
                  </a:ext>
                </a:extLst>
              </p:cNvPr>
              <p:cNvCxnSpPr>
                <a:cxnSpLocks/>
                <a:endCxn id="54" idx="4"/>
              </p:cNvCxnSpPr>
              <p:nvPr/>
            </p:nvCxnSpPr>
            <p:spPr>
              <a:xfrm flipH="1" flipV="1">
                <a:off x="4856685" y="16059027"/>
                <a:ext cx="519424" cy="4278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82264C2-E978-472E-B734-34F8284F152A}"/>
                  </a:ext>
                </a:extLst>
              </p:cNvPr>
              <p:cNvCxnSpPr>
                <a:cxnSpLocks/>
                <a:stCxn id="50" idx="4"/>
                <a:endCxn id="52" idx="0"/>
              </p:cNvCxnSpPr>
              <p:nvPr/>
            </p:nvCxnSpPr>
            <p:spPr>
              <a:xfrm>
                <a:off x="5526473" y="17351928"/>
                <a:ext cx="12491" cy="3980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DCE93E4-08BE-44AB-8197-6D43F575AB51}"/>
                  </a:ext>
                </a:extLst>
              </p:cNvPr>
              <p:cNvGrpSpPr/>
              <p:nvPr/>
            </p:nvGrpSpPr>
            <p:grpSpPr>
              <a:xfrm>
                <a:off x="4974058" y="16456398"/>
                <a:ext cx="1104827" cy="895530"/>
                <a:chOff x="2701187" y="1966907"/>
                <a:chExt cx="545828" cy="475488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0B7E9F4-404B-4CC2-BAC4-A8AF5C9BA942}"/>
                    </a:ext>
                  </a:extLst>
                </p:cNvPr>
                <p:cNvSpPr/>
                <p:nvPr/>
              </p:nvSpPr>
              <p:spPr>
                <a:xfrm>
                  <a:off x="2736357" y="1966907"/>
                  <a:ext cx="475488" cy="475488"/>
                </a:xfrm>
                <a:prstGeom prst="ellipse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4C03E387-D2D9-40CA-A7BD-DFE2B2E8224A}"/>
                    </a:ext>
                  </a:extLst>
                </p:cNvPr>
                <p:cNvSpPr/>
                <p:nvPr/>
              </p:nvSpPr>
              <p:spPr>
                <a:xfrm>
                  <a:off x="2701187" y="2006925"/>
                  <a:ext cx="545828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B-2</a:t>
                  </a:r>
                </a:p>
              </p:txBody>
            </p:sp>
          </p:grpSp>
        </p:grpSp>
      </p:grpSp>
      <p:sp>
        <p:nvSpPr>
          <p:cNvPr id="80" name="오른쪽 화살표 10">
            <a:extLst>
              <a:ext uri="{FF2B5EF4-FFF2-40B4-BE49-F238E27FC236}">
                <a16:creationId xmlns:a16="http://schemas.microsoft.com/office/drawing/2014/main" id="{BAF30815-FFBE-4518-A8E8-9101BEE45B8E}"/>
              </a:ext>
            </a:extLst>
          </p:cNvPr>
          <p:cNvSpPr/>
          <p:nvPr/>
        </p:nvSpPr>
        <p:spPr>
          <a:xfrm>
            <a:off x="4503821" y="2265578"/>
            <a:ext cx="359631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81" name="오른쪽 화살표 10">
            <a:extLst>
              <a:ext uri="{FF2B5EF4-FFF2-40B4-BE49-F238E27FC236}">
                <a16:creationId xmlns:a16="http://schemas.microsoft.com/office/drawing/2014/main" id="{3250E0C2-9584-4FE7-BB8E-3F4093A617A8}"/>
              </a:ext>
            </a:extLst>
          </p:cNvPr>
          <p:cNvSpPr/>
          <p:nvPr/>
        </p:nvSpPr>
        <p:spPr>
          <a:xfrm>
            <a:off x="4503821" y="4915975"/>
            <a:ext cx="359631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pic>
        <p:nvPicPr>
          <p:cNvPr id="82" name="Picture 10" descr="ê´ë ¨ ì´ë¯¸ì§">
            <a:extLst>
              <a:ext uri="{FF2B5EF4-FFF2-40B4-BE49-F238E27FC236}">
                <a16:creationId xmlns:a16="http://schemas.microsoft.com/office/drawing/2014/main" id="{9C0AB62E-1110-4011-99FF-EFF7274C8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64">
            <a:off x="7575846" y="82114"/>
            <a:ext cx="1383391" cy="1383391"/>
          </a:xfrm>
          <a:prstGeom prst="rect">
            <a:avLst/>
          </a:prstGeom>
          <a:noFill/>
          <a:effectLst>
            <a:outerShdw blurRad="50800" dist="38100" dir="6960000" sx="93000" sy="93000" algn="ctr" rotWithShape="0">
              <a:schemeClr val="bg1">
                <a:lumMod val="85000"/>
                <a:alpha val="9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A47F91-D382-49C9-AC3E-63C08AFF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2408032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시각화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A47F91-D382-49C9-AC3E-63C08AFF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E68E76D4-D472-413F-9BE6-B8481C8C6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2" y="1614074"/>
            <a:ext cx="4067444" cy="352839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CB883B-08AE-437E-9763-66ACFA30DD04}"/>
              </a:ext>
            </a:extLst>
          </p:cNvPr>
          <p:cNvSpPr/>
          <p:nvPr/>
        </p:nvSpPr>
        <p:spPr>
          <a:xfrm>
            <a:off x="5916032" y="5431491"/>
            <a:ext cx="1873328" cy="607433"/>
          </a:xfrm>
          <a:prstGeom prst="rect">
            <a:avLst/>
          </a:prstGeom>
          <a:solidFill>
            <a:srgbClr val="FAF1A0">
              <a:alpha val="72000"/>
            </a:srgbClr>
          </a:solidFill>
          <a:ln>
            <a:noFill/>
          </a:ln>
        </p:spPr>
        <p:txBody>
          <a:bodyPr wrap="square" lIns="144357" tIns="72179" rIns="144357" bIns="72179">
            <a:spAutoFit/>
          </a:bodyPr>
          <a:lstStyle/>
          <a:p>
            <a:pPr algn="ctr"/>
            <a:endParaRPr lang="en-US" altLang="ko-KR" sz="3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시간 정보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endParaRPr lang="en-US" altLang="ko-KR" sz="3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2481E-6DDF-4D51-B527-5F52D4FBAAC6}"/>
              </a:ext>
            </a:extLst>
          </p:cNvPr>
          <p:cNvSpPr txBox="1"/>
          <p:nvPr/>
        </p:nvSpPr>
        <p:spPr>
          <a:xfrm>
            <a:off x="4760034" y="3422319"/>
            <a:ext cx="482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10X10" panose="020D0604000000000000" pitchFamily="50" charset="-127"/>
                <a:ea typeface="10X10" panose="020D0604000000000000" pitchFamily="50" charset="-127"/>
              </a:rPr>
              <a:t>+</a:t>
            </a:r>
            <a:endParaRPr lang="ko-KR" altLang="en-US" sz="4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C09677-3BFC-4811-AD01-54167B3E4C2E}"/>
              </a:ext>
            </a:extLst>
          </p:cNvPr>
          <p:cNvSpPr/>
          <p:nvPr/>
        </p:nvSpPr>
        <p:spPr>
          <a:xfrm>
            <a:off x="6186457" y="2280025"/>
            <a:ext cx="904702" cy="11155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C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B51708-90FC-4A68-A1CA-370CAE0E85F3}"/>
              </a:ext>
            </a:extLst>
          </p:cNvPr>
          <p:cNvSpPr/>
          <p:nvPr/>
        </p:nvSpPr>
        <p:spPr>
          <a:xfrm>
            <a:off x="6420648" y="2710887"/>
            <a:ext cx="864096" cy="11155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B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575313-D1BB-4483-87FC-68A8FA7F1FD3}"/>
              </a:ext>
            </a:extLst>
          </p:cNvPr>
          <p:cNvSpPr/>
          <p:nvPr/>
        </p:nvSpPr>
        <p:spPr>
          <a:xfrm>
            <a:off x="6755904" y="3218487"/>
            <a:ext cx="864096" cy="11155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A</a:t>
            </a:r>
          </a:p>
          <a:p>
            <a:pPr algn="ctr"/>
            <a:endParaRPr lang="en-US" altLang="ko-KR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A4A0B6-647C-446D-A8D0-57158284E655}"/>
              </a:ext>
            </a:extLst>
          </p:cNvPr>
          <p:cNvSpPr/>
          <p:nvPr/>
        </p:nvSpPr>
        <p:spPr>
          <a:xfrm>
            <a:off x="988197" y="5431491"/>
            <a:ext cx="3259954" cy="607433"/>
          </a:xfrm>
          <a:prstGeom prst="rect">
            <a:avLst/>
          </a:prstGeom>
          <a:solidFill>
            <a:srgbClr val="FAF1A0">
              <a:alpha val="72000"/>
            </a:srgbClr>
          </a:solidFill>
        </p:spPr>
        <p:txBody>
          <a:bodyPr wrap="square" lIns="144357" tIns="72179" rIns="144357" bIns="72179">
            <a:spAutoFit/>
          </a:bodyPr>
          <a:lstStyle/>
          <a:p>
            <a:pPr algn="ctr"/>
            <a:endParaRPr lang="en-US" altLang="ko-KR" sz="300" dirty="0">
              <a:ln w="0"/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en-US" altLang="ko-KR" sz="2400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Phylogenetic</a:t>
            </a:r>
            <a:r>
              <a:rPr lang="ko-KR" altLang="en-US" sz="2400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400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tree</a:t>
            </a:r>
          </a:p>
          <a:p>
            <a:pPr algn="ctr"/>
            <a:endParaRPr lang="en-US" altLang="ko-KR" sz="300" dirty="0">
              <a:ln w="0"/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24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2408032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시각화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오른쪽 화살표 10">
            <a:extLst>
              <a:ext uri="{FF2B5EF4-FFF2-40B4-BE49-F238E27FC236}">
                <a16:creationId xmlns:a16="http://schemas.microsoft.com/office/drawing/2014/main" id="{3250E0C2-9584-4FE7-BB8E-3F4093A617A8}"/>
              </a:ext>
            </a:extLst>
          </p:cNvPr>
          <p:cNvSpPr/>
          <p:nvPr/>
        </p:nvSpPr>
        <p:spPr>
          <a:xfrm>
            <a:off x="2583942" y="3076653"/>
            <a:ext cx="835930" cy="504037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A47F91-D382-49C9-AC3E-63C08AFF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16216" y="6182297"/>
            <a:ext cx="2133600" cy="365125"/>
          </a:xfrm>
        </p:spPr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B656CB-33CE-441B-BE9C-087454F81E13}"/>
              </a:ext>
            </a:extLst>
          </p:cNvPr>
          <p:cNvSpPr/>
          <p:nvPr/>
        </p:nvSpPr>
        <p:spPr>
          <a:xfrm>
            <a:off x="382862" y="1777845"/>
            <a:ext cx="26735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“</a:t>
            </a:r>
            <a:r>
              <a:rPr lang="en-US" altLang="ko-KR" sz="1600" b="1" dirty="0">
                <a:latin typeface="10X10" panose="020D0604000000000000" pitchFamily="50" charset="-127"/>
                <a:ea typeface="10X10" panose="020D0604000000000000" pitchFamily="50" charset="-127"/>
              </a:rPr>
              <a:t>nodes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”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: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 {</a:t>
            </a:r>
            <a:endParaRPr lang="en-US" altLang="ko-KR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   “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name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": “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r>
              <a:rPr lang="ko-KR" altLang="en-US" sz="1600" b="1" dirty="0" err="1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cpp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”,</a:t>
            </a:r>
          </a:p>
          <a:p>
            <a:r>
              <a:rPr lang="en-US" altLang="ko-KR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   </a:t>
            </a:r>
            <a:r>
              <a:rPr lang="ko-KR" altLang="en-US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“</a:t>
            </a:r>
            <a:r>
              <a:rPr lang="en-US" altLang="ko-KR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name</a:t>
            </a:r>
            <a:r>
              <a:rPr lang="ko-KR" altLang="en-US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": "</a:t>
            </a:r>
            <a:r>
              <a:rPr lang="ko-KR" altLang="en-US" sz="1600" b="1" dirty="0" err="1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</a:t>
            </a:r>
            <a:r>
              <a:rPr lang="en-US" altLang="ko-KR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-1</a:t>
            </a:r>
            <a:r>
              <a:rPr lang="ko-KR" altLang="en-US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r>
              <a:rPr lang="ko-KR" altLang="en-US" sz="1600" b="1" dirty="0" err="1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cpp</a:t>
            </a:r>
            <a:r>
              <a:rPr lang="ko-KR" altLang="en-US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</a:t>
            </a:r>
            <a:r>
              <a:rPr lang="en-US" altLang="ko-KR" sz="1600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	…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},</a:t>
            </a:r>
          </a:p>
          <a:p>
            <a:endParaRPr lang="en-US" altLang="ko-KR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“</a:t>
            </a:r>
            <a:r>
              <a:rPr lang="en-US" altLang="ko-KR" sz="1600" b="1" dirty="0">
                <a:latin typeface="10X10" panose="020D0604000000000000" pitchFamily="50" charset="-127"/>
                <a:ea typeface="10X10" panose="020D0604000000000000" pitchFamily="50" charset="-127"/>
              </a:rPr>
              <a:t>links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” :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 {</a:t>
            </a:r>
          </a:p>
          <a:p>
            <a:r>
              <a:rPr lang="ko-KR" altLang="en-US" sz="1600" b="1" dirty="0">
                <a:latin typeface="10X10" panose="020D0604000000000000" pitchFamily="50" charset="-127"/>
                <a:ea typeface="10X10" panose="020D0604000000000000" pitchFamily="50" charset="-127"/>
              </a:rPr>
              <a:t>     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</a:t>
            </a:r>
            <a:r>
              <a:rPr lang="ko-KR" altLang="en-US" sz="1600" b="1" dirty="0" err="1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source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": "</a:t>
            </a:r>
            <a:r>
              <a:rPr lang="ko-KR" altLang="en-US" sz="1600" b="1" dirty="0" err="1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B.cpp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",</a:t>
            </a:r>
          </a:p>
          <a:p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   "</a:t>
            </a:r>
            <a:r>
              <a:rPr lang="ko-KR" altLang="en-US" sz="1600" b="1" dirty="0" err="1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target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": "</a:t>
            </a:r>
            <a:r>
              <a:rPr lang="ko-KR" altLang="en-US" sz="1600" b="1" dirty="0" err="1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-1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r>
              <a:rPr lang="ko-KR" altLang="en-US" sz="1600" b="1" dirty="0" err="1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cpp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",</a:t>
            </a:r>
          </a:p>
          <a:p>
            <a:r>
              <a:rPr lang="ko-KR" altLang="en-US" sz="1600" b="1" dirty="0">
                <a:latin typeface="10X10" panose="020D0604000000000000" pitchFamily="50" charset="-127"/>
                <a:ea typeface="10X10" panose="020D0604000000000000" pitchFamily="50" charset="-127"/>
              </a:rPr>
              <a:t>     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weight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": "93.79"</a:t>
            </a:r>
          </a:p>
          <a:p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    }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, …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D9F6D42-8C6F-4D9A-BE14-FF88FBF9D2ED}"/>
              </a:ext>
            </a:extLst>
          </p:cNvPr>
          <p:cNvSpPr/>
          <p:nvPr/>
        </p:nvSpPr>
        <p:spPr>
          <a:xfrm>
            <a:off x="3574569" y="1408514"/>
            <a:ext cx="23655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“name”:</a:t>
            </a:r>
            <a:r>
              <a:rPr lang="ko-KR" altLang="en-US" sz="1600" b="1" dirty="0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</a:t>
            </a:r>
            <a:r>
              <a:rPr lang="ko-KR" altLang="en-US" sz="1600" b="1" dirty="0" err="1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B.cpp</a:t>
            </a:r>
            <a:r>
              <a:rPr lang="ko-KR" altLang="en-US" sz="1600" b="1" dirty="0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“</a:t>
            </a:r>
            <a:r>
              <a:rPr lang="en-US" altLang="ko-KR" sz="1600" b="1" dirty="0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“children”: [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{</a:t>
            </a:r>
          </a:p>
          <a:p>
            <a:r>
              <a:rPr lang="en-US" altLang="ko-KR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   “name”: “B-1.cpp”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“size” : “93.79”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},…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]</a:t>
            </a:r>
          </a:p>
          <a:p>
            <a:r>
              <a:rPr lang="en-US" altLang="ko-KR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“name”:”B-1.cpp”,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“children”:[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{</a:t>
            </a:r>
          </a:p>
          <a:p>
            <a:r>
              <a:rPr lang="en-US" altLang="ko-KR" sz="1600" b="1" dirty="0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   “name”: “B.cpp”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“size” : “93.79”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},…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]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BFD2423-8D42-4B21-8606-E2A48B9608B8}"/>
              </a:ext>
            </a:extLst>
          </p:cNvPr>
          <p:cNvSpPr/>
          <p:nvPr/>
        </p:nvSpPr>
        <p:spPr>
          <a:xfrm>
            <a:off x="1273351" y="5106343"/>
            <a:ext cx="3058317" cy="884431"/>
          </a:xfrm>
          <a:prstGeom prst="rect">
            <a:avLst/>
          </a:prstGeom>
          <a:solidFill>
            <a:srgbClr val="FAF1A0"/>
          </a:solidFill>
        </p:spPr>
        <p:txBody>
          <a:bodyPr wrap="none" lIns="144357" tIns="72179" rIns="144357" bIns="72179">
            <a:spAutoFit/>
          </a:bodyPr>
          <a:lstStyle/>
          <a:p>
            <a:pPr algn="ctr"/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소스 코드를 기준으로 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유사도 정보 나열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BE80C3-F223-44EB-B679-212E7A6FC116}"/>
              </a:ext>
            </a:extLst>
          </p:cNvPr>
          <p:cNvSpPr/>
          <p:nvPr/>
        </p:nvSpPr>
        <p:spPr>
          <a:xfrm>
            <a:off x="6714847" y="1412776"/>
            <a:ext cx="246566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“name”:</a:t>
            </a:r>
            <a:r>
              <a:rPr lang="ko-KR" altLang="en-US" sz="1600" b="1" dirty="0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"</a:t>
            </a:r>
            <a:r>
              <a:rPr lang="ko-KR" altLang="en-US" sz="1600" b="1" dirty="0" err="1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B.cpp</a:t>
            </a:r>
            <a:r>
              <a:rPr lang="ko-KR" altLang="en-US" sz="1600" b="1" dirty="0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“</a:t>
            </a:r>
            <a:r>
              <a:rPr lang="en-US" altLang="ko-KR" sz="1600" b="1" dirty="0">
                <a:solidFill>
                  <a:srgbClr val="953735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,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“children”: [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{</a:t>
            </a:r>
          </a:p>
          <a:p>
            <a:r>
              <a:rPr lang="en-US" altLang="ko-KR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   “name”: “B-1.cpp”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“size” : “93.79”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},…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]</a:t>
            </a:r>
          </a:p>
          <a:p>
            <a:r>
              <a:rPr lang="en-US" altLang="ko-KR" sz="1600" b="1" dirty="0">
                <a:solidFill>
                  <a:srgbClr val="77933C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“name”:”B-1.cpp”,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“children”:[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{</a:t>
            </a:r>
          </a:p>
          <a:p>
            <a:r>
              <a:rPr lang="en-US" altLang="ko-KR" sz="1600" b="1" dirty="0">
                <a:solidFill>
                  <a:srgbClr val="254367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   “name”: “B-1-1.cpp”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“size” : “44.35”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},…</a:t>
            </a:r>
          </a:p>
          <a:p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]</a:t>
            </a:r>
          </a:p>
        </p:txBody>
      </p:sp>
      <p:sp>
        <p:nvSpPr>
          <p:cNvPr id="12" name="오른쪽 화살표 10">
            <a:extLst>
              <a:ext uri="{FF2B5EF4-FFF2-40B4-BE49-F238E27FC236}">
                <a16:creationId xmlns:a16="http://schemas.microsoft.com/office/drawing/2014/main" id="{771F59BB-023F-447B-8614-D9FDAB0C7415}"/>
              </a:ext>
            </a:extLst>
          </p:cNvPr>
          <p:cNvSpPr/>
          <p:nvPr/>
        </p:nvSpPr>
        <p:spPr>
          <a:xfrm>
            <a:off x="5584329" y="3159353"/>
            <a:ext cx="835930" cy="504037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5CBC7E-ED58-4E20-A9FD-B4FD22F64DC6}"/>
              </a:ext>
            </a:extLst>
          </p:cNvPr>
          <p:cNvSpPr/>
          <p:nvPr/>
        </p:nvSpPr>
        <p:spPr>
          <a:xfrm>
            <a:off x="5488371" y="3645024"/>
            <a:ext cx="102784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600" dirty="0">
                <a:ln w="0"/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중복 제거</a:t>
            </a:r>
            <a:endParaRPr lang="en-US" altLang="ko-KR" sz="1600" b="0" cap="none" spc="0" dirty="0">
              <a:ln w="0"/>
              <a:solidFill>
                <a:schemeClr val="accent5">
                  <a:lumMod val="7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6A304D-32D4-43DB-B323-047D5241544C}"/>
              </a:ext>
            </a:extLst>
          </p:cNvPr>
          <p:cNvSpPr/>
          <p:nvPr/>
        </p:nvSpPr>
        <p:spPr>
          <a:xfrm>
            <a:off x="5107048" y="5106342"/>
            <a:ext cx="3058317" cy="884431"/>
          </a:xfrm>
          <a:prstGeom prst="rect">
            <a:avLst/>
          </a:prstGeom>
          <a:solidFill>
            <a:srgbClr val="FAF1A0"/>
          </a:solidFill>
        </p:spPr>
        <p:txBody>
          <a:bodyPr wrap="square" lIns="144357" tIns="72179" rIns="144357" bIns="72179">
            <a:spAutoFit/>
          </a:bodyPr>
          <a:lstStyle/>
          <a:p>
            <a:pPr algn="ctr"/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단층 </a:t>
            </a:r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phylogenetic tree </a:t>
            </a: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작성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0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2408032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시각화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A47F91-D382-49C9-AC3E-63C08AFF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D0EF455-34EB-4BC7-B7A6-A57A1E9F560E}"/>
              </a:ext>
            </a:extLst>
          </p:cNvPr>
          <p:cNvSpPr/>
          <p:nvPr/>
        </p:nvSpPr>
        <p:spPr>
          <a:xfrm>
            <a:off x="2777544" y="5641035"/>
            <a:ext cx="3588911" cy="515100"/>
          </a:xfrm>
          <a:prstGeom prst="rect">
            <a:avLst/>
          </a:prstGeom>
          <a:solidFill>
            <a:srgbClr val="FAF1A0"/>
          </a:solidFill>
        </p:spPr>
        <p:txBody>
          <a:bodyPr wrap="none" lIns="144357" tIns="72179" rIns="144357" bIns="72179">
            <a:spAutoFit/>
          </a:bodyPr>
          <a:lstStyle/>
          <a:p>
            <a:pPr algn="ctr"/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2</a:t>
            </a: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개 이상의 계층으로 완성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39A3A5A1-8253-4DAE-9163-36065763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319" y="1044725"/>
            <a:ext cx="3088023" cy="454519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4C7712A-0C52-4BF7-A174-0BE9E804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5" y="1940574"/>
            <a:ext cx="3873688" cy="304645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5294705-DE56-4350-B482-74F0DAF5A468}"/>
              </a:ext>
            </a:extLst>
          </p:cNvPr>
          <p:cNvCxnSpPr>
            <a:cxnSpLocks/>
          </p:cNvCxnSpPr>
          <p:nvPr/>
        </p:nvCxnSpPr>
        <p:spPr>
          <a:xfrm>
            <a:off x="2303827" y="2214000"/>
            <a:ext cx="1739181" cy="23065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29E578D-CFC1-4FC3-99F0-CD69E663CA43}"/>
              </a:ext>
            </a:extLst>
          </p:cNvPr>
          <p:cNvCxnSpPr>
            <a:cxnSpLocks/>
          </p:cNvCxnSpPr>
          <p:nvPr/>
        </p:nvCxnSpPr>
        <p:spPr>
          <a:xfrm>
            <a:off x="1365411" y="2321012"/>
            <a:ext cx="2167954" cy="2199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오른쪽 화살표 10">
            <a:extLst>
              <a:ext uri="{FF2B5EF4-FFF2-40B4-BE49-F238E27FC236}">
                <a16:creationId xmlns:a16="http://schemas.microsoft.com/office/drawing/2014/main" id="{C73F9524-EF88-4D37-A653-1CF36EBBD24D}"/>
              </a:ext>
            </a:extLst>
          </p:cNvPr>
          <p:cNvSpPr/>
          <p:nvPr/>
        </p:nvSpPr>
        <p:spPr>
          <a:xfrm>
            <a:off x="4390232" y="3393351"/>
            <a:ext cx="888046" cy="29507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3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1561FF-20E2-462C-9AB7-C9C0B81B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090D03-9EDD-45C2-B7FE-FF31E80D23A9}"/>
              </a:ext>
            </a:extLst>
          </p:cNvPr>
          <p:cNvSpPr/>
          <p:nvPr/>
        </p:nvSpPr>
        <p:spPr>
          <a:xfrm>
            <a:off x="720604" y="226201"/>
            <a:ext cx="1863011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00DE8C-36E8-4762-878E-E1A731F48C88}"/>
              </a:ext>
            </a:extLst>
          </p:cNvPr>
          <p:cNvPicPr/>
          <p:nvPr/>
        </p:nvPicPr>
        <p:blipFill rotWithShape="1">
          <a:blip r:embed="rId2"/>
          <a:srcRect t="10153"/>
          <a:stretch/>
        </p:blipFill>
        <p:spPr>
          <a:xfrm>
            <a:off x="890120" y="1116572"/>
            <a:ext cx="7739828" cy="457461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227CE7C-9195-45D6-9E02-B5479B22E7C4}"/>
              </a:ext>
            </a:extLst>
          </p:cNvPr>
          <p:cNvGrpSpPr/>
          <p:nvPr/>
        </p:nvGrpSpPr>
        <p:grpSpPr>
          <a:xfrm>
            <a:off x="1977897" y="3546000"/>
            <a:ext cx="1009927" cy="261610"/>
            <a:chOff x="1977897" y="3546000"/>
            <a:chExt cx="1009927" cy="2616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B128B9-7396-4C8B-ACDE-DE450CC622F0}"/>
                </a:ext>
              </a:extLst>
            </p:cNvPr>
            <p:cNvSpPr/>
            <p:nvPr/>
          </p:nvSpPr>
          <p:spPr>
            <a:xfrm>
              <a:off x="1979712" y="3600000"/>
              <a:ext cx="1008112" cy="180000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B80CC9-21AA-45E9-9997-7C8158CDDE25}"/>
                </a:ext>
              </a:extLst>
            </p:cNvPr>
            <p:cNvSpPr/>
            <p:nvPr/>
          </p:nvSpPr>
          <p:spPr>
            <a:xfrm>
              <a:off x="1977897" y="3546000"/>
              <a:ext cx="85953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Source.zip</a:t>
              </a:r>
              <a:endParaRPr lang="en-US" altLang="ko-KR" sz="11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147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1863011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1EEF6B-5018-457F-86CE-7451D130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최종동영상">
            <a:hlinkClick r:id="" action="ppaction://media"/>
            <a:extLst>
              <a:ext uri="{FF2B5EF4-FFF2-40B4-BE49-F238E27FC236}">
                <a16:creationId xmlns:a16="http://schemas.microsoft.com/office/drawing/2014/main" id="{45779F0E-4568-4BF3-B46B-24F6FB5A3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2104281"/>
            <a:ext cx="1942576" cy="4230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4279" y="2032658"/>
            <a:ext cx="1204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spc="-150" dirty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    차</a:t>
            </a:r>
            <a:endParaRPr lang="en-US" altLang="ko-KR" sz="2800" spc="-150" dirty="0">
              <a:ln w="3175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942576" y="2294268"/>
            <a:ext cx="7201424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98005" y="2708920"/>
            <a:ext cx="6517856" cy="2190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01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연구 목표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시스템 소개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FA4444-E0EF-4A3D-9AFA-363259C8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4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4491935" cy="577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타 시스템과의 비교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9BEB4F-D5F2-4E5F-9D8E-C5AFA4DAA22E}"/>
              </a:ext>
            </a:extLst>
          </p:cNvPr>
          <p:cNvSpPr/>
          <p:nvPr/>
        </p:nvSpPr>
        <p:spPr>
          <a:xfrm>
            <a:off x="3118718" y="5703639"/>
            <a:ext cx="2906565" cy="461665"/>
          </a:xfrm>
          <a:prstGeom prst="rect">
            <a:avLst/>
          </a:prstGeom>
          <a:solidFill>
            <a:srgbClr val="FAF1A0"/>
          </a:solidFill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>
                <a:latin typeface="10X10" panose="020B0600000101010101" charset="-127"/>
                <a:ea typeface="10X10" panose="020B0600000101010101" charset="-127"/>
              </a:rPr>
              <a:t>  </a:t>
            </a:r>
            <a:r>
              <a:rPr lang="ko-KR" altLang="en-US" sz="2400">
                <a:latin typeface="10X10" panose="020B0600000101010101" charset="-127"/>
                <a:ea typeface="10X10" panose="020B0600000101010101" charset="-127"/>
              </a:rPr>
              <a:t>소스 코드 </a:t>
            </a:r>
            <a:r>
              <a:rPr lang="ko-KR" altLang="ko-KR" sz="2400">
                <a:latin typeface="10X10" panose="020B0600000101010101" charset="-127"/>
                <a:ea typeface="10X10" panose="020B0600000101010101" charset="-127"/>
              </a:rPr>
              <a:t>표절 기법</a:t>
            </a:r>
            <a:r>
              <a:rPr lang="en-US" altLang="ko-KR" sz="2400">
                <a:latin typeface="10X10" panose="020B0600000101010101" charset="-127"/>
                <a:ea typeface="10X10" panose="020B0600000101010101" charset="-127"/>
              </a:rPr>
              <a:t> </a:t>
            </a:r>
            <a:endParaRPr lang="en-US" altLang="ko-KR" sz="2400" b="0" cap="none" spc="0" dirty="0">
              <a:ln w="0"/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77A3599F-80DC-49CE-8A60-B729EED1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4014D56-C1C6-4B1E-BBD0-05FCF95C8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552911"/>
              </p:ext>
            </p:extLst>
          </p:nvPr>
        </p:nvGraphicFramePr>
        <p:xfrm>
          <a:off x="450409" y="1128112"/>
          <a:ext cx="8403089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279">
                  <a:extLst>
                    <a:ext uri="{9D8B030D-6E8A-4147-A177-3AD203B41FA5}">
                      <a16:colId xmlns:a16="http://schemas.microsoft.com/office/drawing/2014/main" val="2368433955"/>
                    </a:ext>
                  </a:extLst>
                </a:gridCol>
                <a:gridCol w="2327775">
                  <a:extLst>
                    <a:ext uri="{9D8B030D-6E8A-4147-A177-3AD203B41FA5}">
                      <a16:colId xmlns:a16="http://schemas.microsoft.com/office/drawing/2014/main" val="1367052673"/>
                    </a:ext>
                  </a:extLst>
                </a:gridCol>
                <a:gridCol w="5475035">
                  <a:extLst>
                    <a:ext uri="{9D8B030D-6E8A-4147-A177-3AD203B41FA5}">
                      <a16:colId xmlns:a16="http://schemas.microsoft.com/office/drawing/2014/main" val="399347379"/>
                    </a:ext>
                  </a:extLst>
                </a:gridCol>
              </a:tblGrid>
              <a:tr h="234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No.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표절 수법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15186"/>
                  </a:ext>
                </a:extLst>
              </a:tr>
              <a:tr h="234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10X10" panose="020B0600000101010101" charset="-127"/>
                          <a:ea typeface="10X10" panose="020B0600000101010101" charset="-127"/>
                        </a:rPr>
                        <a:t>A1</a:t>
                      </a:r>
                      <a:endParaRPr lang="ko-KR" altLang="en-US" sz="1600" dirty="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10X10" panose="020B0600000101010101" charset="-127"/>
                          <a:ea typeface="10X10" panose="020B0600000101010101" charset="-127"/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변수 이름이나 함수 이름을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변경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한다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14366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A2</a:t>
                      </a:r>
                      <a:endParaRPr lang="ko-KR" altLang="en-US" sz="160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10X10" panose="020B0600000101010101" charset="-127"/>
                          <a:ea typeface="10X10" panose="020B0600000101010101" charset="-127"/>
                        </a:rPr>
                        <a:t>변수 선언 위치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연산에 방해가 되지 않는 선에서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변수 선언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위치를 변경</a:t>
                      </a:r>
                      <a:r>
                        <a:rPr lang="ko-KR" alt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한다</a:t>
                      </a:r>
                      <a:r>
                        <a:rPr lang="en-US" altLang="ko-KR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614280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A3</a:t>
                      </a:r>
                      <a:endParaRPr lang="ko-KR" altLang="en-US" sz="160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10X10" panose="020B0600000101010101" charset="-127"/>
                          <a:ea typeface="10X10" panose="020B0600000101010101" charset="-127"/>
                        </a:rPr>
                        <a:t>무의미한 연산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무의미한 연산을 추가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하여 표절한 내용이 쉽게 눈에 띄지 </a:t>
                      </a:r>
                      <a:endParaRPr lang="en-US" altLang="ko-KR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않게 어지럽힌다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735694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A4</a:t>
                      </a:r>
                      <a:endParaRPr lang="ko-KR" altLang="en-US" sz="160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unreachable </a:t>
                      </a:r>
                      <a:r>
                        <a:rPr lang="ko-KR" altLang="en-US" sz="1600">
                          <a:latin typeface="10X10" panose="020B0600000101010101" charset="-127"/>
                          <a:ea typeface="10X10" panose="020B0600000101010101" charset="-127"/>
                        </a:rPr>
                        <a:t>함수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호출하지 않는 함수를 추가하여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마치 다른 프로그램인 </a:t>
                      </a:r>
                      <a:endParaRPr lang="en-US" altLang="ko-KR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것처럼 가장한다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689065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A5</a:t>
                      </a:r>
                      <a:endParaRPr lang="ko-KR" altLang="en-US" sz="160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10X10" panose="020B0600000101010101" charset="-127"/>
                          <a:ea typeface="10X10" panose="020B0600000101010101" charset="-127"/>
                        </a:rPr>
                        <a:t>함수 쪼개기</a:t>
                      </a: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/ </a:t>
                      </a:r>
                      <a:r>
                        <a:rPr lang="ko-KR" altLang="en-US" sz="1600">
                          <a:latin typeface="10X10" panose="020B0600000101010101" charset="-127"/>
                          <a:ea typeface="10X10" panose="020B0600000101010101" charset="-127"/>
                        </a:rPr>
                        <a:t>결합하기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하나의 함수를 두 개 이상의 함수로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분리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 </a:t>
                      </a:r>
                      <a:r>
                        <a:rPr lang="ko-KR" alt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하거나 </a:t>
                      </a:r>
                      <a:endParaRPr lang="en-US" altLang="ko-KR" sz="16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  <a:p>
                      <a:pPr latinLnBrk="1"/>
                      <a:r>
                        <a:rPr lang="ko-KR" alt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여러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함수를 하나의 </a:t>
                      </a:r>
                      <a:r>
                        <a:rPr lang="ko-KR" alt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함수로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결합</a:t>
                      </a:r>
                      <a:r>
                        <a:rPr lang="ko-KR" alt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한다</a:t>
                      </a:r>
                      <a:r>
                        <a:rPr lang="en-US" altLang="ko-KR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982703"/>
                  </a:ext>
                </a:extLst>
              </a:tr>
              <a:tr h="328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A6</a:t>
                      </a:r>
                      <a:endParaRPr lang="ko-KR" altLang="en-US" sz="160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10X10" panose="020B0600000101010101" charset="-127"/>
                          <a:ea typeface="10X10" panose="020B0600000101010101" charset="-127"/>
                        </a:rPr>
                        <a:t>동일 연산 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for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문을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while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문으로 바꾸거나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제어 구조를 다르게 표시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함으로써 다른 프로그램 인 것처럼 가장 한다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22043"/>
                  </a:ext>
                </a:extLst>
              </a:tr>
              <a:tr h="234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A7</a:t>
                      </a:r>
                      <a:endParaRPr lang="ko-KR" altLang="en-US" sz="160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10X10" panose="020B0600000101010101" charset="-127"/>
                          <a:ea typeface="10X10" panose="020B0600000101010101" charset="-127"/>
                        </a:rPr>
                        <a:t>코드 </a:t>
                      </a: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rewrite</a:t>
                      </a:r>
                      <a:endParaRPr lang="ko-KR" altLang="en-US" sz="160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프로그램 전체가 같은 기능이 되도록 새로 작성한다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612544"/>
                  </a:ext>
                </a:extLst>
              </a:tr>
              <a:tr h="234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10X10" panose="020B0600000101010101" charset="-127"/>
                          <a:ea typeface="10X10" panose="020B0600000101010101" charset="-127"/>
                        </a:rPr>
                        <a:t>A8</a:t>
                      </a:r>
                      <a:endParaRPr lang="ko-KR" altLang="en-US" sz="160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10X10" panose="020B0600000101010101" charset="-127"/>
                          <a:ea typeface="10X10" panose="020B0600000101010101" charset="-127"/>
                        </a:rPr>
                        <a:t>언어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프로그래밍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언어를 바꿔서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다시 작성한다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8248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9C5170C4-F170-428A-8A7C-DF5D4BF0C3A4}"/>
              </a:ext>
            </a:extLst>
          </p:cNvPr>
          <p:cNvGrpSpPr/>
          <p:nvPr/>
        </p:nvGrpSpPr>
        <p:grpSpPr>
          <a:xfrm>
            <a:off x="488906" y="4919839"/>
            <a:ext cx="7899518" cy="432048"/>
            <a:chOff x="488906" y="4869160"/>
            <a:chExt cx="7899518" cy="43204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865ED6C-A6D3-4E62-ABCD-9B21C65746C3}"/>
                </a:ext>
              </a:extLst>
            </p:cNvPr>
            <p:cNvCxnSpPr>
              <a:cxnSpLocks/>
            </p:cNvCxnSpPr>
            <p:nvPr/>
          </p:nvCxnSpPr>
          <p:spPr>
            <a:xfrm>
              <a:off x="488906" y="4869160"/>
              <a:ext cx="789951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B5095BB-C991-4005-A88F-C98686F3031F}"/>
                </a:ext>
              </a:extLst>
            </p:cNvPr>
            <p:cNvCxnSpPr>
              <a:cxnSpLocks/>
            </p:cNvCxnSpPr>
            <p:nvPr/>
          </p:nvCxnSpPr>
          <p:spPr>
            <a:xfrm>
              <a:off x="488906" y="5301208"/>
              <a:ext cx="789951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0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A1AA1-1782-4AAE-A1AB-A80B5ACA26AC}"/>
              </a:ext>
            </a:extLst>
          </p:cNvPr>
          <p:cNvSpPr/>
          <p:nvPr/>
        </p:nvSpPr>
        <p:spPr>
          <a:xfrm>
            <a:off x="467544" y="4315369"/>
            <a:ext cx="2376264" cy="515100"/>
          </a:xfrm>
          <a:prstGeom prst="rect">
            <a:avLst/>
          </a:prstGeom>
          <a:solidFill>
            <a:srgbClr val="FAF1A0"/>
          </a:solidFill>
        </p:spPr>
        <p:txBody>
          <a:bodyPr wrap="square" lIns="144357" tIns="72179" rIns="144357" bIns="72179">
            <a:spAutoFit/>
          </a:bodyPr>
          <a:lstStyle/>
          <a:p>
            <a:pPr algn="ctr"/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4491935" cy="577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타 시스템과의 비교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77A3599F-80DC-49CE-8A60-B729EED1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313BC7-E726-444E-B888-B4A7D5FE7D1A}"/>
              </a:ext>
            </a:extLst>
          </p:cNvPr>
          <p:cNvSpPr/>
          <p:nvPr/>
        </p:nvSpPr>
        <p:spPr>
          <a:xfrm>
            <a:off x="539552" y="4221088"/>
            <a:ext cx="7699480" cy="16004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SOCO data set</a:t>
            </a:r>
          </a:p>
          <a:p>
            <a:r>
              <a:rPr lang="en-US" altLang="ko-KR" sz="800" b="1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</a:p>
          <a:p>
            <a:r>
              <a:rPr lang="ko-KR" altLang="en-US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멕시코의 </a:t>
            </a:r>
            <a:r>
              <a:rPr lang="en-US" altLang="ko-KR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MAX(Metropolitan Autonomous University)</a:t>
            </a:r>
            <a:r>
              <a:rPr lang="ko-KR" altLang="en-US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에서 만든 </a:t>
            </a:r>
            <a:endParaRPr lang="en-US" altLang="ko-KR">
              <a:ln w="0"/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ko-KR" altLang="en-US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검증된 </a:t>
            </a:r>
            <a:r>
              <a:rPr lang="ko-KR" altLang="en-US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소스 코드 표절 데이터로</a:t>
            </a:r>
            <a:r>
              <a:rPr lang="en-US" altLang="ko-KR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,</a:t>
            </a:r>
            <a:r>
              <a:rPr lang="ko-KR" altLang="en-US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C</a:t>
            </a:r>
            <a:r>
              <a:rPr lang="ko-KR" altLang="en-US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와 </a:t>
            </a:r>
            <a:r>
              <a:rPr lang="en-US" altLang="ko-KR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C++</a:t>
            </a:r>
            <a:r>
              <a:rPr lang="ko-KR" altLang="en-US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코드 </a:t>
            </a:r>
            <a:r>
              <a:rPr lang="ko-KR" altLang="en-US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이다</a:t>
            </a:r>
            <a:r>
              <a:rPr lang="en-US" altLang="ko-KR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  <a:p>
            <a:r>
              <a:rPr lang="ko-KR" altLang="en-US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하나의 </a:t>
            </a:r>
            <a:r>
              <a:rPr lang="en-US" altLang="ko-KR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DATA SET</a:t>
            </a:r>
            <a:r>
              <a:rPr lang="ko-KR" altLang="en-US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은 같은 주제의 코드가 아닌 다른 수행을 하는 코드로 구성 된다</a:t>
            </a:r>
            <a:r>
              <a:rPr lang="en-US" altLang="ko-KR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4353DED-AC0C-4DFC-B9C8-58C358BAB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132856"/>
            <a:ext cx="2057400" cy="11715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90596B-3562-4EB8-B3D6-5BA2CB481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24"/>
          <a:stretch/>
        </p:blipFill>
        <p:spPr>
          <a:xfrm>
            <a:off x="2051503" y="3388592"/>
            <a:ext cx="5040993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6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CB1251-75D6-4444-B547-BC51257E9927}"/>
              </a:ext>
            </a:extLst>
          </p:cNvPr>
          <p:cNvSpPr/>
          <p:nvPr/>
        </p:nvSpPr>
        <p:spPr>
          <a:xfrm>
            <a:off x="2158752" y="4365104"/>
            <a:ext cx="4573488" cy="1100553"/>
          </a:xfrm>
          <a:prstGeom prst="rect">
            <a:avLst/>
          </a:prstGeom>
          <a:solidFill>
            <a:srgbClr val="FAF1A0"/>
          </a:solidFill>
        </p:spPr>
        <p:txBody>
          <a:bodyPr wrap="square" lIns="144357" tIns="72179" rIns="144357" bIns="72179">
            <a:spAutoFit/>
          </a:bodyPr>
          <a:lstStyle/>
          <a:p>
            <a:pPr algn="ctr"/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4491935" cy="577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타 시스템과의 비교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77A3599F-80DC-49CE-8A60-B729EED1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3AC43A4-DFF2-48B2-B7CF-9D04C1896D32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77009EA-E929-4DA3-90D3-F42BC6CD8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85051"/>
              </p:ext>
            </p:extLst>
          </p:nvPr>
        </p:nvGraphicFramePr>
        <p:xfrm>
          <a:off x="647822" y="1885729"/>
          <a:ext cx="7989084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3405">
                  <a:extLst>
                    <a:ext uri="{9D8B030D-6E8A-4147-A177-3AD203B41FA5}">
                      <a16:colId xmlns:a16="http://schemas.microsoft.com/office/drawing/2014/main" val="4132241270"/>
                    </a:ext>
                  </a:extLst>
                </a:gridCol>
                <a:gridCol w="1403611">
                  <a:extLst>
                    <a:ext uri="{9D8B030D-6E8A-4147-A177-3AD203B41FA5}">
                      <a16:colId xmlns:a16="http://schemas.microsoft.com/office/drawing/2014/main" val="454721479"/>
                    </a:ext>
                  </a:extLst>
                </a:gridCol>
                <a:gridCol w="1403611">
                  <a:extLst>
                    <a:ext uri="{9D8B030D-6E8A-4147-A177-3AD203B41FA5}">
                      <a16:colId xmlns:a16="http://schemas.microsoft.com/office/drawing/2014/main" val="4235014408"/>
                    </a:ext>
                  </a:extLst>
                </a:gridCol>
                <a:gridCol w="1403611">
                  <a:extLst>
                    <a:ext uri="{9D8B030D-6E8A-4147-A177-3AD203B41FA5}">
                      <a16:colId xmlns:a16="http://schemas.microsoft.com/office/drawing/2014/main" val="1475950706"/>
                    </a:ext>
                  </a:extLst>
                </a:gridCol>
                <a:gridCol w="1934846">
                  <a:extLst>
                    <a:ext uri="{9D8B030D-6E8A-4147-A177-3AD203B41FA5}">
                      <a16:colId xmlns:a16="http://schemas.microsoft.com/office/drawing/2014/main" val="2743360351"/>
                    </a:ext>
                  </a:extLst>
                </a:gridCol>
              </a:tblGrid>
              <a:tr h="188422">
                <a:tc>
                  <a:txBody>
                    <a:bodyPr/>
                    <a:lstStyle/>
                    <a:p>
                      <a:pPr latinLnBrk="1"/>
                      <a:endParaRPr lang="ko-KR" altLang="en-US" sz="2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Jplag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Moss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명탐정 한이</a:t>
                      </a:r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토큰 빈도 가중치 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미적용</a:t>
                      </a:r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829271"/>
                  </a:ext>
                </a:extLst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Soco1 (36</a:t>
                      </a:r>
                      <a:r>
                        <a:rPr lang="ko-KR" altLang="en-US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0271411"/>
                  </a:ext>
                </a:extLst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Soco2 (56</a:t>
                      </a:r>
                      <a:r>
                        <a:rPr lang="ko-KR" altLang="en-US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64%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44156"/>
                  </a:ext>
                </a:extLst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Soco3 (58</a:t>
                      </a:r>
                      <a:r>
                        <a:rPr lang="ko-KR" altLang="en-US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89%</a:t>
                      </a:r>
                      <a:endParaRPr lang="ko-KR" altLang="en-US" sz="18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</a:p>
                    <a:p>
                      <a:pPr algn="ctr" latinLnBrk="1"/>
                      <a:endParaRPr lang="ko-KR" altLang="en-US" sz="1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883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0B8CDD-938F-4B0D-AD9E-D58477A1C931}"/>
              </a:ext>
            </a:extLst>
          </p:cNvPr>
          <p:cNvGrpSpPr/>
          <p:nvPr/>
        </p:nvGrpSpPr>
        <p:grpSpPr>
          <a:xfrm>
            <a:off x="2446784" y="4516125"/>
            <a:ext cx="3770158" cy="775673"/>
            <a:chOff x="281289" y="5129232"/>
            <a:chExt cx="3770158" cy="7756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40B12AF-F15E-4149-964A-EF06CD87384D}"/>
                </a:ext>
              </a:extLst>
            </p:cNvPr>
            <p:cNvSpPr/>
            <p:nvPr/>
          </p:nvSpPr>
          <p:spPr>
            <a:xfrm>
              <a:off x="281289" y="5286676"/>
              <a:ext cx="1505540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2600" b="1" dirty="0" err="1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정답률</a:t>
              </a:r>
              <a:r>
                <a:rPr lang="ko-KR" altLang="en-US" sz="2600" b="1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600" b="1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= 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35010D6-4D79-4C15-B5A2-7206D082A6D0}"/>
                </a:ext>
              </a:extLst>
            </p:cNvPr>
            <p:cNvCxnSpPr>
              <a:cxnSpLocks/>
            </p:cNvCxnSpPr>
            <p:nvPr/>
          </p:nvCxnSpPr>
          <p:spPr>
            <a:xfrm>
              <a:off x="1729109" y="5515305"/>
              <a:ext cx="232233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597AA-0C1F-4588-9164-93136DCC210F}"/>
                </a:ext>
              </a:extLst>
            </p:cNvPr>
            <p:cNvSpPr/>
            <p:nvPr/>
          </p:nvSpPr>
          <p:spPr>
            <a:xfrm>
              <a:off x="2004459" y="5504795"/>
              <a:ext cx="1771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총 </a:t>
              </a:r>
              <a:r>
                <a:rPr lang="ko-KR" altLang="en-US" sz="2000" dirty="0" err="1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표절쌍</a:t>
              </a:r>
              <a:r>
                <a:rPr lang="ko-KR" altLang="en-US" sz="2000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 개수</a:t>
              </a:r>
              <a:endParaRPr lang="en-US" altLang="ko-KR" sz="20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ABFCFD-0C71-415B-BCD8-70B8944830DD}"/>
                </a:ext>
              </a:extLst>
            </p:cNvPr>
            <p:cNvSpPr/>
            <p:nvPr/>
          </p:nvSpPr>
          <p:spPr>
            <a:xfrm>
              <a:off x="1927505" y="5129232"/>
              <a:ext cx="20120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맞춘 </a:t>
              </a:r>
              <a:r>
                <a:rPr lang="ko-KR" altLang="en-US" sz="2000" dirty="0" err="1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표절쌍</a:t>
              </a:r>
              <a:r>
                <a:rPr lang="ko-KR" altLang="en-US" sz="2000" dirty="0">
                  <a:ln w="0"/>
                  <a:latin typeface="나눔고딕" panose="020D0604000000000000" pitchFamily="50" charset="-127"/>
                  <a:ea typeface="나눔고딕" panose="020D0604000000000000" pitchFamily="50" charset="-127"/>
                </a:rPr>
                <a:t> 개수</a:t>
              </a:r>
              <a:endParaRPr lang="en-US" altLang="ko-KR" sz="2000" dirty="0">
                <a:ln w="0"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749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4491935" cy="577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타 시스템과의 비교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ADCD87-F55D-4170-AE85-F0C57E62D20B}"/>
              </a:ext>
            </a:extLst>
          </p:cNvPr>
          <p:cNvGrpSpPr/>
          <p:nvPr/>
        </p:nvGrpSpPr>
        <p:grpSpPr>
          <a:xfrm>
            <a:off x="956613" y="1196752"/>
            <a:ext cx="3384376" cy="4157653"/>
            <a:chOff x="1179360" y="2155892"/>
            <a:chExt cx="3384376" cy="415765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25FC153-EADF-4346-AA2E-60A11EDA3739}"/>
                </a:ext>
              </a:extLst>
            </p:cNvPr>
            <p:cNvSpPr/>
            <p:nvPr/>
          </p:nvSpPr>
          <p:spPr>
            <a:xfrm>
              <a:off x="1179360" y="3185640"/>
              <a:ext cx="2173530" cy="35541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F9550EC-5606-4481-964B-AA727C4144AF}"/>
                </a:ext>
              </a:extLst>
            </p:cNvPr>
            <p:cNvSpPr/>
            <p:nvPr/>
          </p:nvSpPr>
          <p:spPr>
            <a:xfrm>
              <a:off x="1179360" y="2233326"/>
              <a:ext cx="2173530" cy="3554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EC0A601-E6F9-4897-80C5-F813BFEBEBBD}"/>
                </a:ext>
              </a:extLst>
            </p:cNvPr>
            <p:cNvSpPr/>
            <p:nvPr/>
          </p:nvSpPr>
          <p:spPr>
            <a:xfrm>
              <a:off x="1179360" y="2155892"/>
              <a:ext cx="3384376" cy="4157653"/>
            </a:xfrm>
            <a:prstGeom prst="rect">
              <a:avLst/>
            </a:prstGeom>
            <a:noFill/>
          </p:spPr>
          <p:txBody>
            <a:bodyPr wrap="square" lIns="216003" tIns="108002" rIns="216003" bIns="108002">
              <a:spAutoFit/>
            </a:bodyPr>
            <a:lstStyle/>
            <a:p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Floyd(....){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BODY 1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endParaRPr lang="en-US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Floyd_hall(....){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BODY 2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endParaRPr lang="en-US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main(){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string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NodeTbla;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Length;</a:t>
              </a:r>
            </a:p>
            <a:p>
              <a:endParaRPr lang="en-US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ko-KR" sz="1600">
                  <a:ln w="0"/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Floyd(....);</a:t>
              </a:r>
            </a:p>
            <a:p>
              <a:r>
                <a:rPr lang="en-US" altLang="ko-KR" sz="1600">
                  <a:ln w="0"/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Floyd_hall(....);</a:t>
              </a:r>
            </a:p>
            <a:p>
              <a:endParaRPr lang="en-US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D8076A-BBC9-4B48-85E0-DECC4D232835}"/>
              </a:ext>
            </a:extLst>
          </p:cNvPr>
          <p:cNvGrpSpPr/>
          <p:nvPr/>
        </p:nvGrpSpPr>
        <p:grpSpPr>
          <a:xfrm>
            <a:off x="4989681" y="1196752"/>
            <a:ext cx="7839582" cy="4157653"/>
            <a:chOff x="6012160" y="1350173"/>
            <a:chExt cx="7839582" cy="415765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A9E34F9-D1E1-44AB-909E-E87BFA9779D7}"/>
                </a:ext>
              </a:extLst>
            </p:cNvPr>
            <p:cNvSpPr/>
            <p:nvPr/>
          </p:nvSpPr>
          <p:spPr>
            <a:xfrm>
              <a:off x="6372200" y="3861048"/>
              <a:ext cx="3168352" cy="11978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159B654-760B-4F7E-98E1-3A01039995B0}"/>
                </a:ext>
              </a:extLst>
            </p:cNvPr>
            <p:cNvSpPr/>
            <p:nvPr/>
          </p:nvSpPr>
          <p:spPr>
            <a:xfrm>
              <a:off x="6372200" y="2447170"/>
              <a:ext cx="3168352" cy="11978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9933589-03C1-4B0C-8998-5E564BB8ADD8}"/>
                </a:ext>
              </a:extLst>
            </p:cNvPr>
            <p:cNvSpPr/>
            <p:nvPr/>
          </p:nvSpPr>
          <p:spPr>
            <a:xfrm>
              <a:off x="6012160" y="1350173"/>
              <a:ext cx="7839582" cy="4157653"/>
            </a:xfrm>
            <a:prstGeom prst="rect">
              <a:avLst/>
            </a:prstGeom>
            <a:noFill/>
          </p:spPr>
          <p:txBody>
            <a:bodyPr wrap="square" lIns="216003" tIns="108002" rIns="216003" bIns="108002">
              <a:spAutoFit/>
            </a:bodyPr>
            <a:lstStyle/>
            <a:p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main(){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string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nodetable;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length;</a:t>
              </a:r>
            </a:p>
            <a:p>
              <a:endParaRPr lang="da-DK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StartNode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 1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for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EndNode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 1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; 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StartNode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 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		....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}	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ViaNode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 1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for</a:t>
              </a:r>
              <a:r>
                <a:rPr lang="da-DK" altLang="ko-KR" sz="1600" spc="-15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StartNode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endParaRPr lang="da-DK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EndNode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	    ....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9BEB4F-D5F2-4E5F-9D8E-C5AFA4DAA22E}"/>
              </a:ext>
            </a:extLst>
          </p:cNvPr>
          <p:cNvSpPr/>
          <p:nvPr/>
        </p:nvSpPr>
        <p:spPr>
          <a:xfrm>
            <a:off x="956613" y="5373304"/>
            <a:ext cx="677082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2013245XX_candle.cpp 		         2012245XX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_candle.cpp</a:t>
            </a:r>
          </a:p>
        </p:txBody>
      </p: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77A3599F-80DC-49CE-8A60-B729EED1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4B76BFC-523A-483E-923D-60B25DFD366C}"/>
              </a:ext>
            </a:extLst>
          </p:cNvPr>
          <p:cNvCxnSpPr/>
          <p:nvPr/>
        </p:nvCxnSpPr>
        <p:spPr>
          <a:xfrm>
            <a:off x="3275856" y="1556792"/>
            <a:ext cx="1936683" cy="1296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A0EC1C-5225-4BBF-95BB-6FC9F004288B}"/>
              </a:ext>
            </a:extLst>
          </p:cNvPr>
          <p:cNvCxnSpPr/>
          <p:nvPr/>
        </p:nvCxnSpPr>
        <p:spPr>
          <a:xfrm>
            <a:off x="3185978" y="2767576"/>
            <a:ext cx="1936683" cy="1296144"/>
          </a:xfrm>
          <a:prstGeom prst="line">
            <a:avLst/>
          </a:prstGeom>
          <a:ln w="57150">
            <a:solidFill>
              <a:srgbClr val="C3D6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8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4491935" cy="577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타 시스템과의 비교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ADCD87-F55D-4170-AE85-F0C57E62D20B}"/>
              </a:ext>
            </a:extLst>
          </p:cNvPr>
          <p:cNvGrpSpPr/>
          <p:nvPr/>
        </p:nvGrpSpPr>
        <p:grpSpPr>
          <a:xfrm>
            <a:off x="956613" y="1196752"/>
            <a:ext cx="3384376" cy="4157653"/>
            <a:chOff x="1179360" y="2155892"/>
            <a:chExt cx="3384376" cy="415765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25FC153-EADF-4346-AA2E-60A11EDA3739}"/>
                </a:ext>
              </a:extLst>
            </p:cNvPr>
            <p:cNvSpPr/>
            <p:nvPr/>
          </p:nvSpPr>
          <p:spPr>
            <a:xfrm>
              <a:off x="1179360" y="3185640"/>
              <a:ext cx="2173530" cy="35541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F9550EC-5606-4481-964B-AA727C4144AF}"/>
                </a:ext>
              </a:extLst>
            </p:cNvPr>
            <p:cNvSpPr/>
            <p:nvPr/>
          </p:nvSpPr>
          <p:spPr>
            <a:xfrm>
              <a:off x="1179360" y="2233326"/>
              <a:ext cx="2173530" cy="3554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EC0A601-E6F9-4897-80C5-F813BFEBEBBD}"/>
                </a:ext>
              </a:extLst>
            </p:cNvPr>
            <p:cNvSpPr/>
            <p:nvPr/>
          </p:nvSpPr>
          <p:spPr>
            <a:xfrm>
              <a:off x="1179360" y="2155892"/>
              <a:ext cx="3384376" cy="4157653"/>
            </a:xfrm>
            <a:prstGeom prst="rect">
              <a:avLst/>
            </a:prstGeom>
            <a:noFill/>
          </p:spPr>
          <p:txBody>
            <a:bodyPr wrap="square" lIns="216003" tIns="108002" rIns="216003" bIns="108002">
              <a:spAutoFit/>
            </a:bodyPr>
            <a:lstStyle/>
            <a:p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Floyd(....){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BODY 1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endParaRPr lang="en-US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Floyd_hall(....){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BODY 2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endParaRPr lang="en-US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main(){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string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NodeTbla;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Length;</a:t>
              </a:r>
            </a:p>
            <a:p>
              <a:endParaRPr lang="en-US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ko-KR" sz="1600">
                  <a:ln w="0"/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Floyd(....);</a:t>
              </a:r>
            </a:p>
            <a:p>
              <a:r>
                <a:rPr lang="en-US" altLang="ko-KR" sz="1600">
                  <a:ln w="0"/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Floyd_hall(....);</a:t>
              </a:r>
            </a:p>
            <a:p>
              <a:endParaRPr lang="en-US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D8076A-BBC9-4B48-85E0-DECC4D232835}"/>
              </a:ext>
            </a:extLst>
          </p:cNvPr>
          <p:cNvGrpSpPr/>
          <p:nvPr/>
        </p:nvGrpSpPr>
        <p:grpSpPr>
          <a:xfrm>
            <a:off x="4989681" y="1196752"/>
            <a:ext cx="7839582" cy="4157653"/>
            <a:chOff x="6012160" y="1350173"/>
            <a:chExt cx="7839582" cy="415765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A9E34F9-D1E1-44AB-909E-E87BFA9779D7}"/>
                </a:ext>
              </a:extLst>
            </p:cNvPr>
            <p:cNvSpPr/>
            <p:nvPr/>
          </p:nvSpPr>
          <p:spPr>
            <a:xfrm>
              <a:off x="6372200" y="3861048"/>
              <a:ext cx="3168352" cy="11978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159B654-760B-4F7E-98E1-3A01039995B0}"/>
                </a:ext>
              </a:extLst>
            </p:cNvPr>
            <p:cNvSpPr/>
            <p:nvPr/>
          </p:nvSpPr>
          <p:spPr>
            <a:xfrm>
              <a:off x="6372200" y="2447170"/>
              <a:ext cx="3168352" cy="11978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9933589-03C1-4B0C-8998-5E564BB8ADD8}"/>
                </a:ext>
              </a:extLst>
            </p:cNvPr>
            <p:cNvSpPr/>
            <p:nvPr/>
          </p:nvSpPr>
          <p:spPr>
            <a:xfrm>
              <a:off x="6012160" y="1350173"/>
              <a:ext cx="7839582" cy="4157653"/>
            </a:xfrm>
            <a:prstGeom prst="rect">
              <a:avLst/>
            </a:prstGeom>
            <a:noFill/>
          </p:spPr>
          <p:txBody>
            <a:bodyPr wrap="square" lIns="216003" tIns="108002" rIns="216003" bIns="108002">
              <a:spAutoFit/>
            </a:bodyPr>
            <a:lstStyle/>
            <a:p>
              <a:r>
                <a:rPr lang="en-US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main(){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string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nodetable;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length;</a:t>
              </a:r>
            </a:p>
            <a:p>
              <a:endParaRPr lang="da-DK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StartNode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 1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for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EndNode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 1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; 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StartNode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 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		....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}	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ViaNode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 1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for</a:t>
              </a:r>
              <a:r>
                <a:rPr lang="da-DK" altLang="ko-KR" sz="1600" spc="-15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StartNode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endParaRPr lang="da-DK" altLang="ko-KR" sz="1600">
                <a:ln w="0"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da-DK" altLang="ko-KR" sz="1600" spc="-15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da-DK" altLang="ko-KR" sz="1600">
                  <a:ln w="0"/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EndNode </a:t>
              </a:r>
              <a:r>
                <a:rPr lang="da-DK" altLang="ko-KR" sz="1600">
                  <a:ln w="0"/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	    ....</a:t>
              </a:r>
            </a:p>
            <a:p>
              <a:r>
                <a:rPr lang="da-DK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r>
                <a:rPr lang="en-US" altLang="ko-KR" sz="1600">
                  <a:ln w="0"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9BEB4F-D5F2-4E5F-9D8E-C5AFA4DAA22E}"/>
              </a:ext>
            </a:extLst>
          </p:cNvPr>
          <p:cNvSpPr/>
          <p:nvPr/>
        </p:nvSpPr>
        <p:spPr>
          <a:xfrm>
            <a:off x="956613" y="5373304"/>
            <a:ext cx="677082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dirty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2013245XX_candle.cpp 		         2012245XX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_candle.cpp</a:t>
            </a:r>
          </a:p>
        </p:txBody>
      </p: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77A3599F-80DC-49CE-8A60-B729EED1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4B76BFC-523A-483E-923D-60B25DFD366C}"/>
              </a:ext>
            </a:extLst>
          </p:cNvPr>
          <p:cNvCxnSpPr/>
          <p:nvPr/>
        </p:nvCxnSpPr>
        <p:spPr>
          <a:xfrm>
            <a:off x="3275856" y="1556792"/>
            <a:ext cx="1936683" cy="1296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A0EC1C-5225-4BBF-95BB-6FC9F004288B}"/>
              </a:ext>
            </a:extLst>
          </p:cNvPr>
          <p:cNvCxnSpPr/>
          <p:nvPr/>
        </p:nvCxnSpPr>
        <p:spPr>
          <a:xfrm>
            <a:off x="3185978" y="2767576"/>
            <a:ext cx="1936683" cy="1296144"/>
          </a:xfrm>
          <a:prstGeom prst="line">
            <a:avLst/>
          </a:prstGeom>
          <a:ln w="57150">
            <a:solidFill>
              <a:srgbClr val="C3D6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01B083-F2C9-4897-A793-464F6AB97DF0}"/>
              </a:ext>
            </a:extLst>
          </p:cNvPr>
          <p:cNvSpPr/>
          <p:nvPr/>
        </p:nvSpPr>
        <p:spPr>
          <a:xfrm>
            <a:off x="-972616" y="803860"/>
            <a:ext cx="10491195" cy="559467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D2805-8A4D-44CB-9BA2-78E10B8820F1}"/>
              </a:ext>
            </a:extLst>
          </p:cNvPr>
          <p:cNvSpPr txBox="1"/>
          <p:nvPr/>
        </p:nvSpPr>
        <p:spPr>
          <a:xfrm>
            <a:off x="539552" y="1183099"/>
            <a:ext cx="352839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#Y#in#on</a:t>
            </a:r>
            <a:r>
              <a:rPr lang="en-US" altLang="ko-KR" sz="1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#41#41#41#41#INT#7#9#INT#7#9#INT#7#9#WHILE#62#eof#Y#CHAR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#41#INT#7#9#INT#41</a:t>
            </a:r>
            <a:r>
              <a:rPr lang="en-US" altLang="ko-KR" sz="1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#7#FOR#INT#7#N#53#1#Y#INT#CHAR#41#7#9#INT#41#7#Z#Z#FOR#INT#7#N#53#1#Y#FOR#INT#7#N#53#1#Y#IF#54#N#7#Z#Z#Y#FOR#INT#7#N#53#1#Y#FOR#INT#7#N#53#1#Y#IF#54#7#N#ELSE#7#Z#Z#FOR#INT#7#N#53#1#Y#FOR#INT#7#N#53#1#Y#FOR#INT#7#N#53#1#Y#IF#55#60#55#Y#IF#8#8#53#Y#7#8#8#Z#Z#Z#Z#Z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#Z</a:t>
            </a:r>
            <a:r>
              <a:rPr lang="en-US" altLang="ko-KR" sz="1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#INT#7#INT#7#N#FOR#INT#7#N#53#1#Y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#FOR#INT#7#N#53#1#Y#IF#54#7#N#Z#Z#FOR#INT#7#N#53#1#Y#INT#7#Y#IF#52#IF#52#RET#ELSE#RET#ELSE#IF#52#RET#ELSE#RET</a:t>
            </a:r>
            <a:r>
              <a:rPr lang="en-US" altLang="ko-KR" sz="1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#Z#IF#53#Y#7#7#Z#Z#CHAR#7#8#40#40#40#40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#Z</a:t>
            </a:r>
            <a:endParaRPr lang="ko-KR" altLang="en-US" sz="15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AC3FA-4A49-4168-88C0-CA65839CC243}"/>
              </a:ext>
            </a:extLst>
          </p:cNvPr>
          <p:cNvSpPr txBox="1"/>
          <p:nvPr/>
        </p:nvSpPr>
        <p:spPr>
          <a:xfrm>
            <a:off x="5292080" y="1197907"/>
            <a:ext cx="3528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#Y#fin#fout</a:t>
            </a:r>
            <a:r>
              <a:rPr lang="en-US" altLang="ko-KR" sz="1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#41#41#41#41#INT#7#9#INT#7#9#INT#7#9#WHILE#62#eof#Y#CHAR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#INT#41#41#INT#7#9#7#FOR#INT#7#N#53#1#Y#CHAR#INT#41#41#INT#7#9#7#Z#Z#close</a:t>
            </a:r>
            <a:r>
              <a:rPr lang="en-US" altLang="ko-KR" sz="1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#FOR#INT#7#N#53#1#Y#FOR#INT#7#N#53#1#Y#IF#54#N#7#Z#Z#FOR#INT#7#N#53#1#Y#FOR#INT#7#N#53#1#Y#IF#54#7#N#ELSE#7#Z#Z#FOR#INT#7#N#53#1#Y#FOR#INT#7#N#53#1#Y#FOR#INT#7#N#53#1#Y#IF#55#60#55#Y#IF#8#8#53#Y#7#8#8#Z#Z#Z#Z#Z#INT#7#INT#7#N#FOR#INT#7#N#53#1#Y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#INT#IF#52#Y#IF#52#Y#7#Z#ELSE#Y#7#Z#Z#ELSE#Y#IF#52#Y#7#Z#ELSE#Y#7#Z</a:t>
            </a:r>
            <a:r>
              <a:rPr lang="en-US" altLang="ko-KR" sz="15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#Z#IF#53#Y#7#7#Z#Z#CHAR#7#8#40#40#40#40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#close#RET#N#Z</a:t>
            </a:r>
            <a:endParaRPr lang="ko-KR" altLang="en-US" sz="15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8C421D-BE97-4432-8E8B-62F80E02BDCF}"/>
              </a:ext>
            </a:extLst>
          </p:cNvPr>
          <p:cNvGrpSpPr/>
          <p:nvPr/>
        </p:nvGrpSpPr>
        <p:grpSpPr>
          <a:xfrm>
            <a:off x="4103854" y="3212976"/>
            <a:ext cx="1044210" cy="867743"/>
            <a:chOff x="-2772816" y="1830688"/>
            <a:chExt cx="1044210" cy="867743"/>
          </a:xfrm>
          <a:solidFill>
            <a:schemeClr val="tx1"/>
          </a:solidFill>
        </p:grpSpPr>
        <p:sp>
          <p:nvSpPr>
            <p:cNvPr id="4" name="같음 기호 3">
              <a:extLst>
                <a:ext uri="{FF2B5EF4-FFF2-40B4-BE49-F238E27FC236}">
                  <a16:creationId xmlns:a16="http://schemas.microsoft.com/office/drawing/2014/main" id="{581DC3E7-5DA1-4404-B883-E53232D5D7B6}"/>
                </a:ext>
              </a:extLst>
            </p:cNvPr>
            <p:cNvSpPr/>
            <p:nvPr/>
          </p:nvSpPr>
          <p:spPr>
            <a:xfrm>
              <a:off x="-2772816" y="1988841"/>
              <a:ext cx="1044210" cy="574176"/>
            </a:xfrm>
            <a:prstGeom prst="mathEqual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1E6991-C8DD-48DA-A8F4-1ABEB0691921}"/>
                </a:ext>
              </a:extLst>
            </p:cNvPr>
            <p:cNvSpPr/>
            <p:nvPr/>
          </p:nvSpPr>
          <p:spPr>
            <a:xfrm>
              <a:off x="-2542505" y="1830688"/>
              <a:ext cx="208396" cy="1581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CFB228D-B170-4D3C-8DAE-433B4C1B4AE7}"/>
                </a:ext>
              </a:extLst>
            </p:cNvPr>
            <p:cNvSpPr/>
            <p:nvPr/>
          </p:nvSpPr>
          <p:spPr>
            <a:xfrm>
              <a:off x="-2130450" y="2540278"/>
              <a:ext cx="208396" cy="1581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77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4491935" cy="577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타 시스템과의 비교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77A3599F-80DC-49CE-8A60-B729EED1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2D1F7E-F11A-407C-99A2-E80B5081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957130"/>
              </p:ext>
            </p:extLst>
          </p:nvPr>
        </p:nvGraphicFramePr>
        <p:xfrm>
          <a:off x="697120" y="1364535"/>
          <a:ext cx="7749760" cy="346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048">
                  <a:extLst>
                    <a:ext uri="{9D8B030D-6E8A-4147-A177-3AD203B41FA5}">
                      <a16:colId xmlns:a16="http://schemas.microsoft.com/office/drawing/2014/main" val="2368433955"/>
                    </a:ext>
                  </a:extLst>
                </a:gridCol>
                <a:gridCol w="2727292">
                  <a:extLst>
                    <a:ext uri="{9D8B030D-6E8A-4147-A177-3AD203B41FA5}">
                      <a16:colId xmlns:a16="http://schemas.microsoft.com/office/drawing/2014/main" val="1367052673"/>
                    </a:ext>
                  </a:extLst>
                </a:gridCol>
                <a:gridCol w="1196566">
                  <a:extLst>
                    <a:ext uri="{9D8B030D-6E8A-4147-A177-3AD203B41FA5}">
                      <a16:colId xmlns:a16="http://schemas.microsoft.com/office/drawing/2014/main" val="399347379"/>
                    </a:ext>
                  </a:extLst>
                </a:gridCol>
                <a:gridCol w="1272497">
                  <a:extLst>
                    <a:ext uri="{9D8B030D-6E8A-4147-A177-3AD203B41FA5}">
                      <a16:colId xmlns:a16="http://schemas.microsoft.com/office/drawing/2014/main" val="3721967259"/>
                    </a:ext>
                  </a:extLst>
                </a:gridCol>
                <a:gridCol w="1767357">
                  <a:extLst>
                    <a:ext uri="{9D8B030D-6E8A-4147-A177-3AD203B41FA5}">
                      <a16:colId xmlns:a16="http://schemas.microsoft.com/office/drawing/2014/main" val="3470666041"/>
                    </a:ext>
                  </a:extLst>
                </a:gridCol>
              </a:tblGrid>
              <a:tr h="233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No.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표절 수법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Jplag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Moss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>
                          <a:solidFill>
                            <a:srgbClr val="FF0000"/>
                          </a:solidFill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명탐정 한이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515186"/>
                  </a:ext>
                </a:extLst>
              </a:tr>
              <a:tr h="233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A1</a:t>
                      </a:r>
                      <a:endParaRPr lang="ko-KR" altLang="en-US" sz="20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이름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214366"/>
                  </a:ext>
                </a:extLst>
              </a:tr>
              <a:tr h="233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A2</a:t>
                      </a:r>
                      <a:endParaRPr lang="ko-KR" altLang="en-US" sz="200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변수 선언 </a:t>
                      </a:r>
                      <a:r>
                        <a:rPr lang="ko-KR" altLang="en-US" sz="20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위치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614280"/>
                  </a:ext>
                </a:extLst>
              </a:tr>
              <a:tr h="233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A3</a:t>
                      </a:r>
                      <a:endParaRPr lang="ko-KR" altLang="en-US" sz="200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무의미한 연산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735694"/>
                  </a:ext>
                </a:extLst>
              </a:tr>
              <a:tr h="233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A4</a:t>
                      </a:r>
                      <a:endParaRPr lang="ko-KR" altLang="en-US" sz="200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unreachable </a:t>
                      </a:r>
                      <a:r>
                        <a:rPr lang="ko-KR" altLang="en-US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함수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689065"/>
                  </a:ext>
                </a:extLst>
              </a:tr>
              <a:tr h="233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A5</a:t>
                      </a:r>
                      <a:endParaRPr lang="ko-KR" altLang="en-US" sz="200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함수 쪼개기</a:t>
                      </a:r>
                      <a:r>
                        <a:rPr lang="en-US" altLang="ko-KR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/ </a:t>
                      </a:r>
                      <a:r>
                        <a:rPr lang="ko-KR" altLang="en-US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결합하기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982703"/>
                  </a:ext>
                </a:extLst>
              </a:tr>
              <a:tr h="233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A6</a:t>
                      </a:r>
                      <a:endParaRPr lang="ko-KR" altLang="en-US" sz="200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동일 연산 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dk1"/>
                          </a:solidFill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  <a:cs typeface="+mn-cs"/>
                        </a:rPr>
                        <a:t>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62204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B168323-57BC-4F88-AD5D-CD662B7195E8}"/>
              </a:ext>
            </a:extLst>
          </p:cNvPr>
          <p:cNvSpPr/>
          <p:nvPr/>
        </p:nvSpPr>
        <p:spPr>
          <a:xfrm>
            <a:off x="5497774" y="5027574"/>
            <a:ext cx="30243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914400" latinLnBrk="1">
              <a:defRPr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○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표절 수법을 탐지함</a:t>
            </a:r>
            <a:r>
              <a:rPr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0" algn="r" defTabSz="914400" latinLnBrk="1">
              <a:defRPr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△ 보통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</a:t>
            </a:r>
          </a:p>
          <a:p>
            <a:pPr lvl="0" algn="r" defTabSz="914400" latinLnBrk="1">
              <a:defRPr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× </a:t>
            </a:r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표절 수법을 탐지 못함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r" defTabSz="914400" latinLnBrk="1">
              <a:defRPr/>
            </a:pP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1186F0-F614-4178-9845-98A0633F5733}"/>
              </a:ext>
            </a:extLst>
          </p:cNvPr>
          <p:cNvSpPr/>
          <p:nvPr/>
        </p:nvSpPr>
        <p:spPr>
          <a:xfrm>
            <a:off x="467544" y="3356992"/>
            <a:ext cx="8051790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1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1867819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77A3599F-80DC-49CE-8A60-B729EED1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4954-EA41-4A87-9E11-E9743E2D12DA}"/>
              </a:ext>
            </a:extLst>
          </p:cNvPr>
          <p:cNvSpPr txBox="1"/>
          <p:nvPr/>
        </p:nvSpPr>
        <p:spPr>
          <a:xfrm>
            <a:off x="683568" y="1391285"/>
            <a:ext cx="76114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74" indent="-342874"/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타 시스템보다 우수한 소스 코드 표절 탐색 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    </a:t>
            </a: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시스템 개발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r>
              <a:rPr lang="en-US" altLang="ko-KR" sz="2000" dirty="0"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>타 시스템이 잡아 내지 못하는 표절 수법 탐지</a:t>
            </a:r>
            <a:endParaRPr lang="en-US" altLang="ko-KR" sz="28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endParaRPr lang="en-US" altLang="ko-KR" sz="28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endParaRPr lang="en-US" altLang="ko-KR" sz="28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웹을 통한 시스템의 편리한 접근</a:t>
            </a:r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제공 및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    </a:t>
            </a: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표절 경로 시각화 </a:t>
            </a:r>
          </a:p>
          <a:p>
            <a:pPr algn="ctr"/>
            <a:endParaRPr lang="ko-KR" altLang="en-US" sz="2400" b="1" spc="-150" dirty="0">
              <a:ln w="3175">
                <a:solidFill>
                  <a:schemeClr val="bg1">
                    <a:lumMod val="85000"/>
                  </a:schemeClr>
                </a:solidFill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그림 2" descr="표지판, 거리, 검은색, 표시중이(가) 표시된 사진&#10;&#10;높은 신뢰도로 생성된 설명">
            <a:extLst>
              <a:ext uri="{FF2B5EF4-FFF2-40B4-BE49-F238E27FC236}">
                <a16:creationId xmlns:a16="http://schemas.microsoft.com/office/drawing/2014/main" id="{C34CF53D-0463-4F88-8CB6-3A2F55588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02" y="1787700"/>
            <a:ext cx="1070502" cy="1070502"/>
          </a:xfrm>
          <a:prstGeom prst="rect">
            <a:avLst/>
          </a:prstGeom>
        </p:spPr>
      </p:pic>
      <p:pic>
        <p:nvPicPr>
          <p:cNvPr id="12" name="그림 11" descr="표지판, 거리, 검은색, 표시중이(가) 표시된 사진&#10;&#10;높은 신뢰도로 생성된 설명">
            <a:extLst>
              <a:ext uri="{FF2B5EF4-FFF2-40B4-BE49-F238E27FC236}">
                <a16:creationId xmlns:a16="http://schemas.microsoft.com/office/drawing/2014/main" id="{68F0B428-F1DA-42E4-B3FD-5126BCAE8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02" y="3558501"/>
            <a:ext cx="1070502" cy="10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4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1867819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03. </a:t>
            </a:r>
            <a:r>
              <a:rPr lang="ko-KR" altLang="en-US" sz="2400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결과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77A3599F-80DC-49CE-8A60-B729EED1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4954-EA41-4A87-9E11-E9743E2D12DA}"/>
              </a:ext>
            </a:extLst>
          </p:cNvPr>
          <p:cNvSpPr txBox="1"/>
          <p:nvPr/>
        </p:nvSpPr>
        <p:spPr>
          <a:xfrm>
            <a:off x="683568" y="1391285"/>
            <a:ext cx="76114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74" indent="-342874"/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타 시스템보다 우수한 소스 코드 표절 탐색 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    </a:t>
            </a: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시스템 개발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r>
              <a:rPr lang="en-US" altLang="ko-KR" sz="2000" dirty="0"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10X10" panose="020D0604000000000000" pitchFamily="50" charset="-127"/>
                <a:ea typeface="10X10" panose="020D0604000000000000" pitchFamily="50" charset="-127"/>
              </a:rPr>
              <a:t>타 시스템이 잡아 내지 못하는 표절 수법 탐지</a:t>
            </a:r>
            <a:endParaRPr lang="en-US" altLang="ko-KR" sz="28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endParaRPr lang="en-US" altLang="ko-KR" sz="28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endParaRPr lang="en-US" altLang="ko-KR" sz="28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웹을 통한 시스템의 편리한 접근</a:t>
            </a:r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제공 및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2400" dirty="0">
                <a:latin typeface="10X10" panose="020D0604000000000000" pitchFamily="50" charset="-127"/>
                <a:ea typeface="10X10" panose="020D0604000000000000" pitchFamily="50" charset="-127"/>
              </a:rPr>
              <a:t>    </a:t>
            </a:r>
            <a:r>
              <a:rPr lang="ko-KR" altLang="en-US" sz="2400" dirty="0">
                <a:latin typeface="10X10" panose="020D0604000000000000" pitchFamily="50" charset="-127"/>
                <a:ea typeface="10X10" panose="020D0604000000000000" pitchFamily="50" charset="-127"/>
              </a:rPr>
              <a:t>표절 경로 시각화 </a:t>
            </a:r>
          </a:p>
          <a:p>
            <a:pPr algn="ctr"/>
            <a:endParaRPr lang="ko-KR" altLang="en-US" sz="2400" b="1" spc="-150" dirty="0">
              <a:ln w="3175">
                <a:solidFill>
                  <a:schemeClr val="bg1">
                    <a:lumMod val="85000"/>
                  </a:schemeClr>
                </a:solidFill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그림 2" descr="표지판, 거리, 검은색, 표시중이(가) 표시된 사진&#10;&#10;높은 신뢰도로 생성된 설명">
            <a:extLst>
              <a:ext uri="{FF2B5EF4-FFF2-40B4-BE49-F238E27FC236}">
                <a16:creationId xmlns:a16="http://schemas.microsoft.com/office/drawing/2014/main" id="{C34CF53D-0463-4F88-8CB6-3A2F55588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02" y="1787700"/>
            <a:ext cx="1070502" cy="1070502"/>
          </a:xfrm>
          <a:prstGeom prst="rect">
            <a:avLst/>
          </a:prstGeom>
        </p:spPr>
      </p:pic>
      <p:pic>
        <p:nvPicPr>
          <p:cNvPr id="12" name="그림 11" descr="표지판, 거리, 검은색, 표시중이(가) 표시된 사진&#10;&#10;높은 신뢰도로 생성된 설명">
            <a:extLst>
              <a:ext uri="{FF2B5EF4-FFF2-40B4-BE49-F238E27FC236}">
                <a16:creationId xmlns:a16="http://schemas.microsoft.com/office/drawing/2014/main" id="{68F0B428-F1DA-42E4-B3FD-5126BCAE8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02" y="3558501"/>
            <a:ext cx="1070502" cy="10705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5E51A78-6BE8-4DF2-847B-FC4588E4E172}"/>
              </a:ext>
            </a:extLst>
          </p:cNvPr>
          <p:cNvSpPr/>
          <p:nvPr/>
        </p:nvSpPr>
        <p:spPr>
          <a:xfrm>
            <a:off x="693586" y="1392435"/>
            <a:ext cx="7611485" cy="406684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>
                <a:solidFill>
                  <a:schemeClr val="tx1">
                    <a:lumMod val="95000"/>
                    <a:lumOff val="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학생 과제물의 정확한 평가</a:t>
            </a:r>
            <a:endParaRPr lang="en-US" altLang="ko-KR" sz="3000" b="1">
              <a:solidFill>
                <a:schemeClr val="tx1">
                  <a:lumMod val="95000"/>
                  <a:lumOff val="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endParaRPr lang="en-US" altLang="ko-KR" sz="3000" b="1">
              <a:solidFill>
                <a:schemeClr val="tx1">
                  <a:lumMod val="95000"/>
                  <a:lumOff val="5000"/>
                </a:schemeClr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3000" b="1" spc="30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학생들의 표절률 감소 및 실력 향상</a:t>
            </a:r>
            <a:endParaRPr lang="ko-KR" altLang="en-US" sz="3000" b="1" dirty="0">
              <a:solidFill>
                <a:schemeClr val="tx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026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8934" y="3446826"/>
            <a:ext cx="2589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endParaRPr lang="ko-KR" altLang="en-US" sz="600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4293096"/>
            <a:ext cx="5868144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753C5A-8B57-4B93-AB5E-461C2DDE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5135CE-1683-43C3-8BC2-25986E3E75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790000"/>
            <a:ext cx="1521066" cy="152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6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1863011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01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연구 목표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6F5D7-0234-46CC-BCEA-5DCD2DDEF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01"/>
          <a:stretch/>
        </p:blipFill>
        <p:spPr>
          <a:xfrm>
            <a:off x="4362739" y="1461049"/>
            <a:ext cx="4642656" cy="2324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06575B-641F-4AD6-B300-58D602DC5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69"/>
          <a:stretch/>
        </p:blipFill>
        <p:spPr>
          <a:xfrm>
            <a:off x="632922" y="1514455"/>
            <a:ext cx="3286458" cy="22175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89E111-EC06-4320-8AA7-550B402B2465}"/>
              </a:ext>
            </a:extLst>
          </p:cNvPr>
          <p:cNvSpPr txBox="1"/>
          <p:nvPr/>
        </p:nvSpPr>
        <p:spPr>
          <a:xfrm>
            <a:off x="2233860" y="4163952"/>
            <a:ext cx="5044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[ 2017</a:t>
            </a:r>
            <a:r>
              <a:rPr lang="ko-KR" altLang="en-US" sz="22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알고리즘 과제 </a:t>
            </a:r>
            <a:r>
              <a:rPr lang="ko-KR" altLang="en-US" sz="2200" b="1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中</a:t>
            </a:r>
            <a:r>
              <a:rPr lang="ko-KR" altLang="en-US" sz="22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표절 의심 코드 </a:t>
            </a:r>
            <a:r>
              <a:rPr lang="en-US" altLang="ko-KR" sz="22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]</a:t>
            </a:r>
            <a:endParaRPr lang="ko-KR" altLang="en-US" sz="22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C1FFE7-A3C4-471C-A214-9633895F0899}"/>
              </a:ext>
            </a:extLst>
          </p:cNvPr>
          <p:cNvSpPr txBox="1"/>
          <p:nvPr/>
        </p:nvSpPr>
        <p:spPr>
          <a:xfrm>
            <a:off x="955683" y="4923281"/>
            <a:ext cx="7232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프로그래밍 과제는 컴퓨터 공학 학생들에게</a:t>
            </a:r>
          </a:p>
          <a:p>
            <a:pPr algn="ctr"/>
            <a:r>
              <a:rPr lang="ko-KR" altLang="en-US" sz="2400" b="1" spc="-15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무엇보다 중요한 과정 </a:t>
            </a:r>
            <a:r>
              <a:rPr lang="en-US" altLang="ko-KR" sz="2400" b="1" spc="-15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!</a:t>
            </a:r>
          </a:p>
          <a:p>
            <a:pPr algn="ctr"/>
            <a:r>
              <a:rPr lang="ko-KR" altLang="en-US" sz="2400" b="1" spc="-15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하지만 시간없는 정컴학생들은 과제를 공유하곤 한다 </a:t>
            </a:r>
            <a:r>
              <a:rPr lang="en-US" altLang="ko-KR" sz="2400" b="1" spc="-15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ko-KR" altLang="en-US" sz="2400" b="1" spc="-150" dirty="0">
              <a:ln w="3175">
                <a:solidFill>
                  <a:schemeClr val="bg1">
                    <a:lumMod val="85000"/>
                  </a:schemeClr>
                </a:solidFill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33F176-A58D-46A0-8053-6A7005C5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6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1863011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01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연구 목표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JPLAGì ëí ì´ë¯¸ì§ ê²ìê²°ê³¼">
            <a:extLst>
              <a:ext uri="{FF2B5EF4-FFF2-40B4-BE49-F238E27FC236}">
                <a16:creationId xmlns:a16="http://schemas.microsoft.com/office/drawing/2014/main" id="{AF114FC2-3114-4E2E-9AE6-90E287FF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76" y="3108293"/>
            <a:ext cx="28003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D007E7-BC3B-4B10-B32C-100E685EC690}"/>
              </a:ext>
            </a:extLst>
          </p:cNvPr>
          <p:cNvSpPr txBox="1"/>
          <p:nvPr/>
        </p:nvSpPr>
        <p:spPr>
          <a:xfrm>
            <a:off x="5248306" y="4472833"/>
            <a:ext cx="2095445" cy="92333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5400" b="1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KoreanGDH" pitchFamily="18" charset="-127"/>
                <a:ea typeface="KoreanGDH" pitchFamily="18" charset="-127"/>
              </a:rPr>
              <a:t>MOSS</a:t>
            </a:r>
            <a:endParaRPr lang="ko-KR" altLang="en-US" sz="5400" b="1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rgbClr val="FF0000"/>
              </a:solidFill>
              <a:latin typeface="KoreanGDH" pitchFamily="18" charset="-127"/>
              <a:ea typeface="KoreanGDH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5A865-FCDA-465B-B48B-DBC195EE266F}"/>
              </a:ext>
            </a:extLst>
          </p:cNvPr>
          <p:cNvSpPr txBox="1"/>
          <p:nvPr/>
        </p:nvSpPr>
        <p:spPr>
          <a:xfrm>
            <a:off x="632922" y="1014424"/>
            <a:ext cx="76114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74" indent="-342874"/>
            <a:endParaRPr lang="en-US" altLang="ko-KR" sz="24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874" indent="-342874"/>
            <a:r>
              <a:rPr lang="en-US" altLang="ko-KR" sz="2400">
                <a:latin typeface="10X10" panose="020D0604000000000000" pitchFamily="50" charset="-127"/>
                <a:ea typeface="10X10" panose="020D0604000000000000" pitchFamily="50" charset="-127"/>
              </a:rPr>
              <a:t>-  </a:t>
            </a:r>
            <a:r>
              <a:rPr lang="ko-KR" altLang="en-US" sz="2400">
                <a:latin typeface="10X10" panose="020D0604000000000000" pitchFamily="50" charset="-127"/>
                <a:ea typeface="10X10" panose="020D0604000000000000" pitchFamily="50" charset="-127"/>
              </a:rPr>
              <a:t>타 시스템보다 우수한 소스 코드 표절 탐색 시스템 개발</a:t>
            </a:r>
            <a:endParaRPr lang="en-US" altLang="ko-KR" sz="24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r>
              <a:rPr lang="en-US" altLang="ko-KR" sz="2000"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>
                <a:latin typeface="10X10" panose="020D0604000000000000" pitchFamily="50" charset="-127"/>
                <a:ea typeface="10X10" panose="020D0604000000000000" pitchFamily="50" charset="-127"/>
              </a:rPr>
              <a:t>타 시스템이 잡아 내지 못하는 표절 수법 탐지</a:t>
            </a:r>
            <a:endParaRPr lang="en-US" altLang="ko-KR" sz="28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endParaRPr lang="en-US" altLang="ko-KR" sz="28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1"/>
            <a:endParaRPr lang="en-US" altLang="ko-KR" sz="28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10X10" panose="020D0604000000000000" pitchFamily="50" charset="-127"/>
                <a:ea typeface="10X10" panose="020D0604000000000000" pitchFamily="50" charset="-127"/>
              </a:rPr>
              <a:t>웹을 통한 시스템의 편리한 접근</a:t>
            </a:r>
            <a:r>
              <a:rPr lang="en-US" altLang="ko-KR" sz="240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2400">
                <a:latin typeface="10X10" panose="020D0604000000000000" pitchFamily="50" charset="-127"/>
                <a:ea typeface="10X10" panose="020D0604000000000000" pitchFamily="50" charset="-127"/>
              </a:rPr>
              <a:t>제공 및</a:t>
            </a:r>
            <a:endParaRPr lang="en-US" altLang="ko-KR" sz="24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2400">
                <a:latin typeface="10X10" panose="020D0604000000000000" pitchFamily="50" charset="-127"/>
                <a:ea typeface="10X10" panose="020D0604000000000000" pitchFamily="50" charset="-127"/>
              </a:rPr>
              <a:t>    </a:t>
            </a:r>
            <a:r>
              <a:rPr lang="ko-KR" altLang="en-US" sz="2400">
                <a:latin typeface="10X10" panose="020D0604000000000000" pitchFamily="50" charset="-127"/>
                <a:ea typeface="10X10" panose="020D0604000000000000" pitchFamily="50" charset="-127"/>
              </a:rPr>
              <a:t>표절 경로 시각화</a:t>
            </a:r>
          </a:p>
          <a:p>
            <a:pPr algn="ctr"/>
            <a:endParaRPr lang="ko-KR" altLang="en-US" sz="2400" b="1" spc="-150" dirty="0">
              <a:ln w="3175">
                <a:solidFill>
                  <a:schemeClr val="bg1">
                    <a:lumMod val="85000"/>
                  </a:schemeClr>
                </a:solidFill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EBF072-9910-4230-BA85-B8D70939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43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2759089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시스템 전체 구조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B6065-3B7B-4929-B52B-C4A35765E605}"/>
              </a:ext>
            </a:extLst>
          </p:cNvPr>
          <p:cNvSpPr/>
          <p:nvPr/>
        </p:nvSpPr>
        <p:spPr>
          <a:xfrm>
            <a:off x="1403648" y="1493175"/>
            <a:ext cx="725209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C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19F26E-EF18-4CC8-9748-2151E3C64D34}"/>
              </a:ext>
            </a:extLst>
          </p:cNvPr>
          <p:cNvSpPr/>
          <p:nvPr/>
        </p:nvSpPr>
        <p:spPr>
          <a:xfrm>
            <a:off x="1586395" y="1724061"/>
            <a:ext cx="692659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B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F7AF73-D13D-4222-BE37-442C9D757E3F}"/>
              </a:ext>
            </a:extLst>
          </p:cNvPr>
          <p:cNvSpPr/>
          <p:nvPr/>
        </p:nvSpPr>
        <p:spPr>
          <a:xfrm>
            <a:off x="1728127" y="1954947"/>
            <a:ext cx="692659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endParaRPr lang="en-US" altLang="ko-KR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오른쪽 화살표 10">
            <a:extLst>
              <a:ext uri="{FF2B5EF4-FFF2-40B4-BE49-F238E27FC236}">
                <a16:creationId xmlns:a16="http://schemas.microsoft.com/office/drawing/2014/main" id="{D5BE9B39-C457-493D-A010-A773B69E01F4}"/>
              </a:ext>
            </a:extLst>
          </p:cNvPr>
          <p:cNvSpPr/>
          <p:nvPr/>
        </p:nvSpPr>
        <p:spPr>
          <a:xfrm>
            <a:off x="2656126" y="2171138"/>
            <a:ext cx="1218438" cy="291862"/>
          </a:xfrm>
          <a:prstGeom prst="rightArrow">
            <a:avLst>
              <a:gd name="adj1" fmla="val 50000"/>
              <a:gd name="adj2" fmla="val 91218"/>
            </a:avLst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479326-192D-4457-9C59-6919375D5775}"/>
              </a:ext>
            </a:extLst>
          </p:cNvPr>
          <p:cNvSpPr/>
          <p:nvPr/>
        </p:nvSpPr>
        <p:spPr>
          <a:xfrm>
            <a:off x="2505152" y="1622582"/>
            <a:ext cx="1510350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유사도 계산</a:t>
            </a:r>
            <a:endParaRPr lang="en-US" altLang="ko-KR" sz="2400" b="1" spc="-150" dirty="0">
              <a:ln w="3175">
                <a:solidFill>
                  <a:schemeClr val="bg1">
                    <a:lumMod val="85000"/>
                  </a:schemeClr>
                </a:solidFill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338B61-E241-4D6D-AE79-671BDEB5E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268677"/>
              </p:ext>
            </p:extLst>
          </p:nvPr>
        </p:nvGraphicFramePr>
        <p:xfrm>
          <a:off x="4222810" y="1439564"/>
          <a:ext cx="3301518" cy="1425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6931">
                  <a:extLst>
                    <a:ext uri="{9D8B030D-6E8A-4147-A177-3AD203B41FA5}">
                      <a16:colId xmlns:a16="http://schemas.microsoft.com/office/drawing/2014/main" val="3102781245"/>
                    </a:ext>
                  </a:extLst>
                </a:gridCol>
                <a:gridCol w="1454587">
                  <a:extLst>
                    <a:ext uri="{9D8B030D-6E8A-4147-A177-3AD203B41FA5}">
                      <a16:colId xmlns:a16="http://schemas.microsoft.com/office/drawing/2014/main" val="3997645115"/>
                    </a:ext>
                  </a:extLst>
                </a:gridCol>
              </a:tblGrid>
              <a:tr h="360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표절 의심 데이터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유사도</a:t>
                      </a: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1832704913"/>
                  </a:ext>
                </a:extLst>
              </a:tr>
              <a:tr h="344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A.cpp – B.cpp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0.98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3495008653"/>
                  </a:ext>
                </a:extLst>
              </a:tr>
              <a:tr h="360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C.Java – D.java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0.32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2134946958"/>
                  </a:ext>
                </a:extLst>
              </a:tr>
              <a:tr h="360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E.cpp – F.c 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0.30</a:t>
                      </a:r>
                      <a:endParaRPr lang="ko-KR" altLang="en-US" sz="18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303587011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8919696-D0B9-4F3C-9DF6-46BAFE39FD0B}"/>
              </a:ext>
            </a:extLst>
          </p:cNvPr>
          <p:cNvGrpSpPr/>
          <p:nvPr/>
        </p:nvGrpSpPr>
        <p:grpSpPr>
          <a:xfrm>
            <a:off x="5004048" y="4112435"/>
            <a:ext cx="2604823" cy="1841690"/>
            <a:chOff x="5352129" y="4112435"/>
            <a:chExt cx="2604823" cy="1841690"/>
          </a:xfrm>
          <a:effectLst>
            <a:outerShdw blurRad="114300" dist="38100" dir="2700000" sx="102000" sy="102000" algn="tl" rotWithShape="0">
              <a:schemeClr val="accent5">
                <a:lumMod val="60000"/>
                <a:lumOff val="40000"/>
              </a:schemeClr>
            </a:outerShdw>
          </a:effectLst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F5F8694-5C76-4DAB-8CAE-61CA1DC9A5D8}"/>
                </a:ext>
              </a:extLst>
            </p:cNvPr>
            <p:cNvGrpSpPr/>
            <p:nvPr/>
          </p:nvGrpSpPr>
          <p:grpSpPr>
            <a:xfrm>
              <a:off x="5352129" y="4135440"/>
              <a:ext cx="1332404" cy="1818685"/>
              <a:chOff x="3654306" y="15163496"/>
              <a:chExt cx="2593716" cy="3540330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CAA47FEF-8EE6-4906-8EF8-0BB3A5C2CE0F}"/>
                  </a:ext>
                </a:extLst>
              </p:cNvPr>
              <p:cNvGrpSpPr/>
              <p:nvPr/>
            </p:nvGrpSpPr>
            <p:grpSpPr>
              <a:xfrm>
                <a:off x="3712161" y="16456397"/>
                <a:ext cx="1064218" cy="895530"/>
                <a:chOff x="2397459" y="1834533"/>
                <a:chExt cx="525765" cy="475488"/>
              </a:xfrm>
            </p:grpSpPr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473D4B2-2354-48C3-94C9-F7D2F65EA077}"/>
                    </a:ext>
                  </a:extLst>
                </p:cNvPr>
                <p:cNvSpPr/>
                <p:nvPr/>
              </p:nvSpPr>
              <p:spPr>
                <a:xfrm>
                  <a:off x="2422599" y="1834533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ADCA0A71-7D3F-45B1-A06C-70169B5BF3E2}"/>
                    </a:ext>
                  </a:extLst>
                </p:cNvPr>
                <p:cNvSpPr/>
                <p:nvPr/>
              </p:nvSpPr>
              <p:spPr>
                <a:xfrm>
                  <a:off x="2397459" y="1868836"/>
                  <a:ext cx="525765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A-1</a:t>
                  </a: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85F15768-EF63-45D9-B89D-B684E51B7ECD}"/>
                  </a:ext>
                </a:extLst>
              </p:cNvPr>
              <p:cNvGrpSpPr/>
              <p:nvPr/>
            </p:nvGrpSpPr>
            <p:grpSpPr>
              <a:xfrm>
                <a:off x="4375461" y="15163496"/>
                <a:ext cx="962450" cy="896266"/>
                <a:chOff x="2340864" y="1389888"/>
                <a:chExt cx="475488" cy="475879"/>
              </a:xfrm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AACF750-FBCE-4391-B07C-A0B969BA3CBD}"/>
                    </a:ext>
                  </a:extLst>
                </p:cNvPr>
                <p:cNvSpPr/>
                <p:nvPr/>
              </p:nvSpPr>
              <p:spPr>
                <a:xfrm>
                  <a:off x="2340864" y="1389888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DC1E06C3-E867-48C1-A2A2-56D584772E4C}"/>
                    </a:ext>
                  </a:extLst>
                </p:cNvPr>
                <p:cNvSpPr/>
                <p:nvPr/>
              </p:nvSpPr>
              <p:spPr>
                <a:xfrm>
                  <a:off x="2404213" y="1489133"/>
                  <a:ext cx="376720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</a:t>
                  </a: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0E8666C-1E30-4FB5-B171-EB252F5AB647}"/>
                  </a:ext>
                </a:extLst>
              </p:cNvPr>
              <p:cNvGrpSpPr/>
              <p:nvPr/>
            </p:nvGrpSpPr>
            <p:grpSpPr>
              <a:xfrm>
                <a:off x="4829908" y="17749952"/>
                <a:ext cx="1418114" cy="895530"/>
                <a:chOff x="2611101" y="1808157"/>
                <a:chExt cx="700604" cy="475488"/>
              </a:xfrm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183F5A0-424E-4511-82DB-12B3E0108D02}"/>
                    </a:ext>
                  </a:extLst>
                </p:cNvPr>
                <p:cNvSpPr/>
                <p:nvPr/>
              </p:nvSpPr>
              <p:spPr>
                <a:xfrm>
                  <a:off x="2723658" y="1808157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7E973E57-6A04-4155-80E4-B15D8204D0D8}"/>
                    </a:ext>
                  </a:extLst>
                </p:cNvPr>
                <p:cNvSpPr/>
                <p:nvPr/>
              </p:nvSpPr>
              <p:spPr>
                <a:xfrm>
                  <a:off x="2611101" y="1877788"/>
                  <a:ext cx="700604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A-2-1</a:t>
                  </a:r>
                </a:p>
              </p:txBody>
            </p:sp>
          </p:grp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D2F92D7B-9704-4525-8D5F-3F1C0776E50C}"/>
                  </a:ext>
                </a:extLst>
              </p:cNvPr>
              <p:cNvCxnSpPr>
                <a:cxnSpLocks/>
                <a:stCxn id="100" idx="4"/>
              </p:cNvCxnSpPr>
              <p:nvPr/>
            </p:nvCxnSpPr>
            <p:spPr>
              <a:xfrm>
                <a:off x="4244267" y="17351928"/>
                <a:ext cx="25402" cy="6637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6BF7E5DE-925B-4664-AE05-BA53ACDF32E7}"/>
                  </a:ext>
                </a:extLst>
              </p:cNvPr>
              <p:cNvCxnSpPr>
                <a:cxnSpLocks/>
                <a:stCxn id="98" idx="4"/>
              </p:cNvCxnSpPr>
              <p:nvPr/>
            </p:nvCxnSpPr>
            <p:spPr>
              <a:xfrm flipH="1">
                <a:off x="4337259" y="16059027"/>
                <a:ext cx="519426" cy="4278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04146A42-3240-4CFB-995B-C47C078EF038}"/>
                  </a:ext>
                </a:extLst>
              </p:cNvPr>
              <p:cNvCxnSpPr>
                <a:cxnSpLocks/>
                <a:endCxn id="98" idx="4"/>
              </p:cNvCxnSpPr>
              <p:nvPr/>
            </p:nvCxnSpPr>
            <p:spPr>
              <a:xfrm flipH="1" flipV="1">
                <a:off x="4856685" y="16059027"/>
                <a:ext cx="519424" cy="4278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0B85D0C1-C85A-4EF1-84D6-59395705A0D7}"/>
                  </a:ext>
                </a:extLst>
              </p:cNvPr>
              <p:cNvCxnSpPr>
                <a:cxnSpLocks/>
                <a:stCxn id="92" idx="4"/>
                <a:endCxn id="96" idx="0"/>
              </p:cNvCxnSpPr>
              <p:nvPr/>
            </p:nvCxnSpPr>
            <p:spPr>
              <a:xfrm>
                <a:off x="5526473" y="17351928"/>
                <a:ext cx="12491" cy="3980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45C2F01-A8B9-4713-82F1-CB079B5EC33D}"/>
                  </a:ext>
                </a:extLst>
              </p:cNvPr>
              <p:cNvGrpSpPr/>
              <p:nvPr/>
            </p:nvGrpSpPr>
            <p:grpSpPr>
              <a:xfrm>
                <a:off x="4337259" y="15163496"/>
                <a:ext cx="962450" cy="895530"/>
                <a:chOff x="2340864" y="1389888"/>
                <a:chExt cx="475488" cy="475488"/>
              </a:xfrm>
            </p:grpSpPr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8B3F0B3-A4A2-4A6D-88F1-D2224970B488}"/>
                    </a:ext>
                  </a:extLst>
                </p:cNvPr>
                <p:cNvSpPr/>
                <p:nvPr/>
              </p:nvSpPr>
              <p:spPr>
                <a:xfrm>
                  <a:off x="2340864" y="1389888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1A490CC0-6A29-446B-B9C2-0E115F6B9C98}"/>
                    </a:ext>
                  </a:extLst>
                </p:cNvPr>
                <p:cNvSpPr/>
                <p:nvPr/>
              </p:nvSpPr>
              <p:spPr>
                <a:xfrm>
                  <a:off x="2404215" y="1459519"/>
                  <a:ext cx="376720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</a:t>
                  </a: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86838A5-1EB7-4E3E-9C79-E7CBB060F365}"/>
                  </a:ext>
                </a:extLst>
              </p:cNvPr>
              <p:cNvGrpSpPr/>
              <p:nvPr/>
            </p:nvGrpSpPr>
            <p:grpSpPr>
              <a:xfrm>
                <a:off x="4968259" y="16456398"/>
                <a:ext cx="1116432" cy="895530"/>
                <a:chOff x="2698320" y="1966907"/>
                <a:chExt cx="551561" cy="475488"/>
              </a:xfrm>
            </p:grpSpPr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F237540-E34D-407A-A89B-3A5DA614DB0F}"/>
                    </a:ext>
                  </a:extLst>
                </p:cNvPr>
                <p:cNvSpPr/>
                <p:nvPr/>
              </p:nvSpPr>
              <p:spPr>
                <a:xfrm>
                  <a:off x="2736357" y="1966907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2E651B6-40F8-4770-849D-5DA2A66F5C64}"/>
                    </a:ext>
                  </a:extLst>
                </p:cNvPr>
                <p:cNvSpPr/>
                <p:nvPr/>
              </p:nvSpPr>
              <p:spPr>
                <a:xfrm>
                  <a:off x="2698320" y="2006925"/>
                  <a:ext cx="551561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A-2</a:t>
                  </a:r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410CF73-29B8-4DAC-B204-B349ACAB1110}"/>
                  </a:ext>
                </a:extLst>
              </p:cNvPr>
              <p:cNvGrpSpPr/>
              <p:nvPr/>
            </p:nvGrpSpPr>
            <p:grpSpPr>
              <a:xfrm>
                <a:off x="3654306" y="17808297"/>
                <a:ext cx="1365902" cy="895529"/>
                <a:chOff x="2636698" y="1808158"/>
                <a:chExt cx="674809" cy="475488"/>
              </a:xfrm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02D551-0F09-474B-9C79-2051718881C6}"/>
                    </a:ext>
                  </a:extLst>
                </p:cNvPr>
                <p:cNvSpPr/>
                <p:nvPr/>
              </p:nvSpPr>
              <p:spPr>
                <a:xfrm>
                  <a:off x="2736358" y="1808158"/>
                  <a:ext cx="475488" cy="47548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E0DD8A0-6328-43B2-855D-CCD8B4ABCEB1}"/>
                    </a:ext>
                  </a:extLst>
                </p:cNvPr>
                <p:cNvSpPr/>
                <p:nvPr/>
              </p:nvSpPr>
              <p:spPr>
                <a:xfrm>
                  <a:off x="2636698" y="1877788"/>
                  <a:ext cx="674809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A-1-1</a:t>
                  </a: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79B4CE8-6311-40AD-8395-63A275E38BFB}"/>
                </a:ext>
              </a:extLst>
            </p:cNvPr>
            <p:cNvGrpSpPr/>
            <p:nvPr/>
          </p:nvGrpSpPr>
          <p:grpSpPr>
            <a:xfrm>
              <a:off x="6660232" y="4112435"/>
              <a:ext cx="1296720" cy="1788714"/>
              <a:chOff x="3717964" y="15163496"/>
              <a:chExt cx="2524252" cy="3481986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E83521AB-F6D9-4064-ADC1-F97B516BCFCE}"/>
                  </a:ext>
                </a:extLst>
              </p:cNvPr>
              <p:cNvGrpSpPr/>
              <p:nvPr/>
            </p:nvGrpSpPr>
            <p:grpSpPr>
              <a:xfrm>
                <a:off x="3717964" y="16456397"/>
                <a:ext cx="1052613" cy="895530"/>
                <a:chOff x="2400327" y="1834533"/>
                <a:chExt cx="520032" cy="475488"/>
              </a:xfrm>
            </p:grpSpPr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0FF78E95-36BD-4B64-94B7-48E999A4734E}"/>
                    </a:ext>
                  </a:extLst>
                </p:cNvPr>
                <p:cNvSpPr/>
                <p:nvPr/>
              </p:nvSpPr>
              <p:spPr>
                <a:xfrm>
                  <a:off x="2422599" y="1834533"/>
                  <a:ext cx="475488" cy="475488"/>
                </a:xfrm>
                <a:prstGeom prst="ellipse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833241B-6104-447D-9685-7F330838F2EA}"/>
                    </a:ext>
                  </a:extLst>
                </p:cNvPr>
                <p:cNvSpPr/>
                <p:nvPr/>
              </p:nvSpPr>
              <p:spPr>
                <a:xfrm>
                  <a:off x="2400327" y="1868836"/>
                  <a:ext cx="520032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B-1</a:t>
                  </a: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517378F-54B0-46BC-8F67-9CC90D62E9B8}"/>
                  </a:ext>
                </a:extLst>
              </p:cNvPr>
              <p:cNvGrpSpPr/>
              <p:nvPr/>
            </p:nvGrpSpPr>
            <p:grpSpPr>
              <a:xfrm>
                <a:off x="4375461" y="15163496"/>
                <a:ext cx="962450" cy="896266"/>
                <a:chOff x="2340864" y="1389888"/>
                <a:chExt cx="475488" cy="475879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F0A5CAFD-3674-438E-999E-70D07E3888F1}"/>
                    </a:ext>
                  </a:extLst>
                </p:cNvPr>
                <p:cNvSpPr/>
                <p:nvPr/>
              </p:nvSpPr>
              <p:spPr>
                <a:xfrm>
                  <a:off x="2340864" y="1389888"/>
                  <a:ext cx="475488" cy="475488"/>
                </a:xfrm>
                <a:prstGeom prst="ellipse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F97C92-88E3-4D1C-8C20-58B850900CCD}"/>
                    </a:ext>
                  </a:extLst>
                </p:cNvPr>
                <p:cNvSpPr/>
                <p:nvPr/>
              </p:nvSpPr>
              <p:spPr>
                <a:xfrm>
                  <a:off x="2407081" y="1489133"/>
                  <a:ext cx="370988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</a:t>
                  </a: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09DB4A2B-BFE0-4A9C-871B-7892A213C376}"/>
                  </a:ext>
                </a:extLst>
              </p:cNvPr>
              <p:cNvGrpSpPr/>
              <p:nvPr/>
            </p:nvGrpSpPr>
            <p:grpSpPr>
              <a:xfrm>
                <a:off x="4835705" y="17749952"/>
                <a:ext cx="1406511" cy="895530"/>
                <a:chOff x="2613966" y="1808157"/>
                <a:chExt cx="694872" cy="475488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D44F8892-A9D9-403B-9477-91329D187A94}"/>
                    </a:ext>
                  </a:extLst>
                </p:cNvPr>
                <p:cNvSpPr/>
                <p:nvPr/>
              </p:nvSpPr>
              <p:spPr>
                <a:xfrm>
                  <a:off x="2723658" y="1808157"/>
                  <a:ext cx="475488" cy="475488"/>
                </a:xfrm>
                <a:prstGeom prst="ellipse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C9409CF7-5F07-4955-89C2-A5D6A4BA0470}"/>
                    </a:ext>
                  </a:extLst>
                </p:cNvPr>
                <p:cNvSpPr/>
                <p:nvPr/>
              </p:nvSpPr>
              <p:spPr>
                <a:xfrm>
                  <a:off x="2613966" y="1877788"/>
                  <a:ext cx="694872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B-2-1</a:t>
                  </a:r>
                </a:p>
              </p:txBody>
            </p:sp>
          </p:grp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D690006-72B1-4A8B-9E1B-AF504E31AB1D}"/>
                  </a:ext>
                </a:extLst>
              </p:cNvPr>
              <p:cNvCxnSpPr>
                <a:cxnSpLocks/>
                <a:stCxn id="76" idx="4"/>
              </p:cNvCxnSpPr>
              <p:nvPr/>
            </p:nvCxnSpPr>
            <p:spPr>
              <a:xfrm flipH="1">
                <a:off x="4337259" y="16059027"/>
                <a:ext cx="519426" cy="4278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876A4126-B51F-4266-AC7E-794F718E7EFA}"/>
                  </a:ext>
                </a:extLst>
              </p:cNvPr>
              <p:cNvCxnSpPr>
                <a:cxnSpLocks/>
                <a:endCxn id="76" idx="4"/>
              </p:cNvCxnSpPr>
              <p:nvPr/>
            </p:nvCxnSpPr>
            <p:spPr>
              <a:xfrm flipH="1" flipV="1">
                <a:off x="4856685" y="16059027"/>
                <a:ext cx="519424" cy="4278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94AE4714-C637-4CAE-A705-D321745F0871}"/>
                  </a:ext>
                </a:extLst>
              </p:cNvPr>
              <p:cNvCxnSpPr>
                <a:cxnSpLocks/>
                <a:stCxn id="72" idx="4"/>
                <a:endCxn id="74" idx="0"/>
              </p:cNvCxnSpPr>
              <p:nvPr/>
            </p:nvCxnSpPr>
            <p:spPr>
              <a:xfrm>
                <a:off x="5526473" y="17351928"/>
                <a:ext cx="12491" cy="3980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C7ED4FC7-8585-485C-94AC-D7DBE8E2E41E}"/>
                  </a:ext>
                </a:extLst>
              </p:cNvPr>
              <p:cNvGrpSpPr/>
              <p:nvPr/>
            </p:nvGrpSpPr>
            <p:grpSpPr>
              <a:xfrm>
                <a:off x="4974058" y="16456398"/>
                <a:ext cx="1104827" cy="895530"/>
                <a:chOff x="2701187" y="1966907"/>
                <a:chExt cx="545828" cy="475488"/>
              </a:xfrm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14F5566-0106-4579-A06A-52015334E925}"/>
                    </a:ext>
                  </a:extLst>
                </p:cNvPr>
                <p:cNvSpPr/>
                <p:nvPr/>
              </p:nvSpPr>
              <p:spPr>
                <a:xfrm>
                  <a:off x="2736357" y="1966907"/>
                  <a:ext cx="475488" cy="475488"/>
                </a:xfrm>
                <a:prstGeom prst="ellipse">
                  <a:avLst/>
                </a:prstGeom>
                <a:solidFill>
                  <a:srgbClr val="70AD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49E1C709-8A6B-4618-8CF5-7A3E27F674C6}"/>
                    </a:ext>
                  </a:extLst>
                </p:cNvPr>
                <p:cNvSpPr/>
                <p:nvPr/>
              </p:nvSpPr>
              <p:spPr>
                <a:xfrm>
                  <a:off x="2701187" y="2006925"/>
                  <a:ext cx="545828" cy="376634"/>
                </a:xfrm>
                <a:prstGeom prst="rect">
                  <a:avLst/>
                </a:prstGeom>
                <a:noFill/>
              </p:spPr>
              <p:txBody>
                <a:bodyPr wrap="none" lIns="144357" tIns="72179" rIns="144357" bIns="72179">
                  <a:spAutoFit/>
                </a:bodyPr>
                <a:lstStyle/>
                <a:p>
                  <a:pPr algn="ctr"/>
                  <a:r>
                    <a:rPr lang="en-US" altLang="ko-KR" sz="160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B-2</a:t>
                  </a:r>
                </a:p>
              </p:txBody>
            </p:sp>
          </p:grp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3D2B979-B278-4475-8152-EA2EA9839AE5}"/>
              </a:ext>
            </a:extLst>
          </p:cNvPr>
          <p:cNvGrpSpPr/>
          <p:nvPr/>
        </p:nvGrpSpPr>
        <p:grpSpPr>
          <a:xfrm>
            <a:off x="2627784" y="4485678"/>
            <a:ext cx="2088232" cy="1310195"/>
            <a:chOff x="6104650" y="18081947"/>
            <a:chExt cx="4097135" cy="3266647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F63917D-A574-4264-A3AA-15498654EA49}"/>
                </a:ext>
              </a:extLst>
            </p:cNvPr>
            <p:cNvSpPr/>
            <p:nvPr/>
          </p:nvSpPr>
          <p:spPr>
            <a:xfrm>
              <a:off x="6310288" y="18229982"/>
              <a:ext cx="3891497" cy="672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C4533D6-0322-4157-8D95-D4617476243D}"/>
                </a:ext>
              </a:extLst>
            </p:cNvPr>
            <p:cNvSpPr/>
            <p:nvPr/>
          </p:nvSpPr>
          <p:spPr>
            <a:xfrm>
              <a:off x="6310288" y="19108664"/>
              <a:ext cx="2981612" cy="60376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BE16D73-6CD9-4654-91F8-A8EF080BEC0F}"/>
                </a:ext>
              </a:extLst>
            </p:cNvPr>
            <p:cNvSpPr/>
            <p:nvPr/>
          </p:nvSpPr>
          <p:spPr>
            <a:xfrm>
              <a:off x="6310288" y="19946412"/>
              <a:ext cx="1691419" cy="60376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3DF9FA9-F7E5-45D7-81B8-D5CE8645113E}"/>
                </a:ext>
              </a:extLst>
            </p:cNvPr>
            <p:cNvSpPr/>
            <p:nvPr/>
          </p:nvSpPr>
          <p:spPr>
            <a:xfrm>
              <a:off x="6104650" y="18081947"/>
              <a:ext cx="3327108" cy="977328"/>
            </a:xfrm>
            <a:prstGeom prst="rect">
              <a:avLst/>
            </a:prstGeom>
            <a:noFill/>
          </p:spPr>
          <p:txBody>
            <a:bodyPr wrap="none" lIns="144357" tIns="72179" rIns="144357" bIns="72179">
              <a:spAutoFit/>
            </a:bodyPr>
            <a:lstStyle/>
            <a:p>
              <a:pPr algn="ctr"/>
              <a:r>
                <a:rPr lang="en-US" altLang="ko-KR" sz="1600">
                  <a:latin typeface="10X10" panose="020D0604000000000000" pitchFamily="50" charset="-127"/>
                  <a:ea typeface="10X10" panose="020D0604000000000000" pitchFamily="50" charset="-127"/>
                </a:rPr>
                <a:t>A.cpp – A-1.cpp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C9F66C5-1971-4876-B0B9-0335BD6D7D93}"/>
                </a:ext>
              </a:extLst>
            </p:cNvPr>
            <p:cNvSpPr/>
            <p:nvPr/>
          </p:nvSpPr>
          <p:spPr>
            <a:xfrm>
              <a:off x="6104650" y="18879742"/>
              <a:ext cx="3301948" cy="977328"/>
            </a:xfrm>
            <a:prstGeom prst="rect">
              <a:avLst/>
            </a:prstGeom>
            <a:noFill/>
          </p:spPr>
          <p:txBody>
            <a:bodyPr wrap="none" lIns="144357" tIns="72179" rIns="144357" bIns="72179">
              <a:spAutoFit/>
            </a:bodyPr>
            <a:lstStyle/>
            <a:p>
              <a:pPr algn="ctr"/>
              <a:r>
                <a:rPr lang="en-US" altLang="ko-KR" sz="1600">
                  <a:latin typeface="10X10" panose="020D0604000000000000" pitchFamily="50" charset="-127"/>
                  <a:ea typeface="10X10" panose="020D0604000000000000" pitchFamily="50" charset="-127"/>
                </a:rPr>
                <a:t>B.cpp – B-1.cpp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2CBAB2D-2801-4F3A-87E9-8E8028C742A0}"/>
                </a:ext>
              </a:extLst>
            </p:cNvPr>
            <p:cNvSpPr/>
            <p:nvPr/>
          </p:nvSpPr>
          <p:spPr>
            <a:xfrm>
              <a:off x="6310288" y="20744825"/>
              <a:ext cx="962450" cy="60376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5388857-2358-4052-B91E-101D1AB1EE21}"/>
              </a:ext>
            </a:extLst>
          </p:cNvPr>
          <p:cNvSpPr/>
          <p:nvPr/>
        </p:nvSpPr>
        <p:spPr>
          <a:xfrm>
            <a:off x="6732240" y="3262767"/>
            <a:ext cx="1763624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유사도 시각화</a:t>
            </a:r>
            <a:endParaRPr lang="en-US" altLang="ko-KR" sz="2400" b="1" spc="-150" dirty="0">
              <a:ln w="3175">
                <a:solidFill>
                  <a:schemeClr val="bg1">
                    <a:lumMod val="85000"/>
                  </a:schemeClr>
                </a:solidFill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0EC25C-035B-4732-B810-955AB31AFC9A}"/>
              </a:ext>
            </a:extLst>
          </p:cNvPr>
          <p:cNvGrpSpPr/>
          <p:nvPr/>
        </p:nvGrpSpPr>
        <p:grpSpPr>
          <a:xfrm>
            <a:off x="755576" y="4031920"/>
            <a:ext cx="1589646" cy="1950454"/>
            <a:chOff x="1025219" y="4031920"/>
            <a:chExt cx="1589646" cy="1950454"/>
          </a:xfrm>
        </p:grpSpPr>
        <p:pic>
          <p:nvPicPr>
            <p:cNvPr id="5122" name="Picture 2" descr="ê´ë ¨ ì´ë¯¸ì§">
              <a:extLst>
                <a:ext uri="{FF2B5EF4-FFF2-40B4-BE49-F238E27FC236}">
                  <a16:creationId xmlns:a16="http://schemas.microsoft.com/office/drawing/2014/main" id="{162F3718-3B5F-4627-AF95-7D5D539F2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19" y="4392728"/>
              <a:ext cx="1589646" cy="1589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D041A6A-8313-45B3-AB77-9881A0883045}"/>
                </a:ext>
              </a:extLst>
            </p:cNvPr>
            <p:cNvSpPr/>
            <p:nvPr/>
          </p:nvSpPr>
          <p:spPr>
            <a:xfrm>
              <a:off x="1457267" y="4031920"/>
              <a:ext cx="684803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spc="-150">
                  <a:ln w="3175">
                    <a:solidFill>
                      <a:schemeClr val="bg1">
                        <a:lumMod val="85000"/>
                      </a:schemeClr>
                    </a:solidFill>
                  </a:ln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WEB</a:t>
              </a:r>
              <a:endParaRPr lang="en-US" altLang="ko-KR" sz="2000" b="1" spc="-150" dirty="0">
                <a:ln w="3175">
                  <a:solidFill>
                    <a:schemeClr val="bg1">
                      <a:lumMod val="85000"/>
                    </a:schemeClr>
                  </a:solidFill>
                </a:ln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6" name="화살표: 왼쪽으로 구부러짐 5">
            <a:extLst>
              <a:ext uri="{FF2B5EF4-FFF2-40B4-BE49-F238E27FC236}">
                <a16:creationId xmlns:a16="http://schemas.microsoft.com/office/drawing/2014/main" id="{09D9A900-5C71-4307-9FF7-2789AE49AA9E}"/>
              </a:ext>
            </a:extLst>
          </p:cNvPr>
          <p:cNvSpPr/>
          <p:nvPr/>
        </p:nvSpPr>
        <p:spPr>
          <a:xfrm>
            <a:off x="7812360" y="2064346"/>
            <a:ext cx="825048" cy="3308870"/>
          </a:xfrm>
          <a:prstGeom prst="curvedLeftArrow">
            <a:avLst>
              <a:gd name="adj1" fmla="val 25000"/>
              <a:gd name="adj2" fmla="val 100823"/>
              <a:gd name="adj3" fmla="val 480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1362B-4C60-4A1A-B2CF-A65A4747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7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2135521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계산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C256DE-3776-4AFD-8937-0E0CC16D3596}"/>
              </a:ext>
            </a:extLst>
          </p:cNvPr>
          <p:cNvSpPr/>
          <p:nvPr/>
        </p:nvSpPr>
        <p:spPr>
          <a:xfrm>
            <a:off x="611560" y="2561948"/>
            <a:ext cx="692659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720D871-F8BD-40B9-85DA-2A794B601648}"/>
              </a:ext>
            </a:extLst>
          </p:cNvPr>
          <p:cNvSpPr/>
          <p:nvPr/>
        </p:nvSpPr>
        <p:spPr>
          <a:xfrm>
            <a:off x="753292" y="2792834"/>
            <a:ext cx="692659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2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27CC323-F785-4739-A738-3E4DED2B1CEB}"/>
              </a:ext>
            </a:extLst>
          </p:cNvPr>
          <p:cNvSpPr/>
          <p:nvPr/>
        </p:nvSpPr>
        <p:spPr>
          <a:xfrm>
            <a:off x="895024" y="3023720"/>
            <a:ext cx="692659" cy="790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algn="ctr"/>
            <a:endParaRPr lang="en-US" altLang="ko-KR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35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3DE736B-B644-4EDE-BAF6-8C9CC94A0A05}"/>
              </a:ext>
            </a:extLst>
          </p:cNvPr>
          <p:cNvGrpSpPr/>
          <p:nvPr/>
        </p:nvGrpSpPr>
        <p:grpSpPr>
          <a:xfrm>
            <a:off x="3918295" y="2561948"/>
            <a:ext cx="1002005" cy="1252728"/>
            <a:chOff x="7179920" y="2276856"/>
            <a:chExt cx="1002005" cy="1252728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264C384-8753-43D9-946D-280649A74582}"/>
                </a:ext>
              </a:extLst>
            </p:cNvPr>
            <p:cNvSpPr/>
            <p:nvPr/>
          </p:nvSpPr>
          <p:spPr>
            <a:xfrm>
              <a:off x="7179920" y="2276856"/>
              <a:ext cx="692658" cy="7909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DNA 1</a:t>
              </a: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B05948F-905F-403D-9364-5DFE64C54E2D}"/>
                </a:ext>
              </a:extLst>
            </p:cNvPr>
            <p:cNvSpPr/>
            <p:nvPr/>
          </p:nvSpPr>
          <p:spPr>
            <a:xfrm>
              <a:off x="7321652" y="2507742"/>
              <a:ext cx="692658" cy="7909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DNA 2</a:t>
              </a: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70BCE9F-4FED-4F7C-A9A7-C3E0B9877A6C}"/>
                </a:ext>
              </a:extLst>
            </p:cNvPr>
            <p:cNvSpPr/>
            <p:nvPr/>
          </p:nvSpPr>
          <p:spPr>
            <a:xfrm>
              <a:off x="7489267" y="2738628"/>
              <a:ext cx="692658" cy="7909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DNA 3</a:t>
              </a: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351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35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18" name="표 117">
            <a:extLst>
              <a:ext uri="{FF2B5EF4-FFF2-40B4-BE49-F238E27FC236}">
                <a16:creationId xmlns:a16="http://schemas.microsoft.com/office/drawing/2014/main" id="{B09BD2B6-89CE-407A-9C5C-1E43404FF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99359"/>
              </p:ext>
            </p:extLst>
          </p:nvPr>
        </p:nvGraphicFramePr>
        <p:xfrm>
          <a:off x="7129570" y="2672316"/>
          <a:ext cx="1618894" cy="1188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775">
                  <a:extLst>
                    <a:ext uri="{9D8B030D-6E8A-4147-A177-3AD203B41FA5}">
                      <a16:colId xmlns:a16="http://schemas.microsoft.com/office/drawing/2014/main" val="3102781245"/>
                    </a:ext>
                  </a:extLst>
                </a:gridCol>
                <a:gridCol w="960119">
                  <a:extLst>
                    <a:ext uri="{9D8B030D-6E8A-4147-A177-3AD203B41FA5}">
                      <a16:colId xmlns:a16="http://schemas.microsoft.com/office/drawing/2014/main" val="3997645115"/>
                    </a:ext>
                  </a:extLst>
                </a:gridCol>
              </a:tblGrid>
              <a:tr h="297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유사도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DNA</a:t>
                      </a:r>
                      <a:r>
                        <a:rPr lang="ko-KR" altLang="en-US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 쌍</a:t>
                      </a: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1832704913"/>
                  </a:ext>
                </a:extLst>
              </a:tr>
              <a:tr h="297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0.98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 vs 2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3495008653"/>
                  </a:ext>
                </a:extLst>
              </a:tr>
              <a:tr h="297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0.32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 vs 3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2134946958"/>
                  </a:ext>
                </a:extLst>
              </a:tr>
              <a:tr h="297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0.30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2 vs 3</a:t>
                      </a:r>
                      <a:endParaRPr lang="ko-KR" altLang="en-US" sz="1500" dirty="0"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3035870113"/>
                  </a:ext>
                </a:extLst>
              </a:tr>
            </a:tbl>
          </a:graphicData>
        </a:graphic>
      </p:graphicFrame>
      <p:sp>
        <p:nvSpPr>
          <p:cNvPr id="119" name="오른쪽 화살표 10">
            <a:extLst>
              <a:ext uri="{FF2B5EF4-FFF2-40B4-BE49-F238E27FC236}">
                <a16:creationId xmlns:a16="http://schemas.microsoft.com/office/drawing/2014/main" id="{4C254736-2C00-4F60-9B75-FA8888CD4729}"/>
              </a:ext>
            </a:extLst>
          </p:cNvPr>
          <p:cNvSpPr/>
          <p:nvPr/>
        </p:nvSpPr>
        <p:spPr>
          <a:xfrm>
            <a:off x="1732529" y="3146337"/>
            <a:ext cx="359631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120" name="오른쪽 화살표 17">
            <a:extLst>
              <a:ext uri="{FF2B5EF4-FFF2-40B4-BE49-F238E27FC236}">
                <a16:creationId xmlns:a16="http://schemas.microsoft.com/office/drawing/2014/main" id="{D9B7F568-4ABC-405D-A667-A88AC272CA22}"/>
              </a:ext>
            </a:extLst>
          </p:cNvPr>
          <p:cNvSpPr/>
          <p:nvPr/>
        </p:nvSpPr>
        <p:spPr>
          <a:xfrm>
            <a:off x="3426834" y="3146337"/>
            <a:ext cx="349729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121" name="오른쪽 화살표 14">
            <a:extLst>
              <a:ext uri="{FF2B5EF4-FFF2-40B4-BE49-F238E27FC236}">
                <a16:creationId xmlns:a16="http://schemas.microsoft.com/office/drawing/2014/main" id="{C8CC5184-E82F-4178-A6BD-AF4A61D18342}"/>
              </a:ext>
            </a:extLst>
          </p:cNvPr>
          <p:cNvSpPr/>
          <p:nvPr/>
        </p:nvSpPr>
        <p:spPr>
          <a:xfrm>
            <a:off x="6654180" y="3169411"/>
            <a:ext cx="354653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122" name="오른쪽 화살표 16">
            <a:extLst>
              <a:ext uri="{FF2B5EF4-FFF2-40B4-BE49-F238E27FC236}">
                <a16:creationId xmlns:a16="http://schemas.microsoft.com/office/drawing/2014/main" id="{083E8284-7E91-43CC-846F-C6B05AC185E6}"/>
              </a:ext>
            </a:extLst>
          </p:cNvPr>
          <p:cNvSpPr/>
          <p:nvPr/>
        </p:nvSpPr>
        <p:spPr>
          <a:xfrm>
            <a:off x="5025427" y="3184601"/>
            <a:ext cx="393457" cy="228600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20">
            <a:extLst>
              <a:ext uri="{FF2B5EF4-FFF2-40B4-BE49-F238E27FC236}">
                <a16:creationId xmlns:a16="http://schemas.microsoft.com/office/drawing/2014/main" id="{60771C44-B988-4B7D-A3D6-0E8F7B5A228B}"/>
              </a:ext>
            </a:extLst>
          </p:cNvPr>
          <p:cNvSpPr/>
          <p:nvPr/>
        </p:nvSpPr>
        <p:spPr>
          <a:xfrm>
            <a:off x="5570518" y="2976463"/>
            <a:ext cx="944616" cy="67422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24" name="모서리가 둥근 직사각형 20">
            <a:extLst>
              <a:ext uri="{FF2B5EF4-FFF2-40B4-BE49-F238E27FC236}">
                <a16:creationId xmlns:a16="http://schemas.microsoft.com/office/drawing/2014/main" id="{0C3B1734-F7B4-4828-98B2-10C979A0B422}"/>
              </a:ext>
            </a:extLst>
          </p:cNvPr>
          <p:cNvSpPr/>
          <p:nvPr/>
        </p:nvSpPr>
        <p:spPr>
          <a:xfrm>
            <a:off x="2252465" y="2976463"/>
            <a:ext cx="944616" cy="67422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97C3D47-2C4C-4CC5-A1D2-A0810F8BC617}"/>
              </a:ext>
            </a:extLst>
          </p:cNvPr>
          <p:cNvSpPr/>
          <p:nvPr/>
        </p:nvSpPr>
        <p:spPr>
          <a:xfrm>
            <a:off x="5540339" y="3068960"/>
            <a:ext cx="10021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0"/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비교기</a:t>
            </a:r>
            <a:endParaRPr lang="en-US" altLang="ko-KR" sz="2400" b="1" dirty="0">
              <a:ln w="0"/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6EBF637-2D3D-4AC4-A091-4C6D8A118492}"/>
              </a:ext>
            </a:extLst>
          </p:cNvPr>
          <p:cNvSpPr/>
          <p:nvPr/>
        </p:nvSpPr>
        <p:spPr>
          <a:xfrm>
            <a:off x="2233680" y="3068960"/>
            <a:ext cx="10021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 err="1">
                <a:ln w="0"/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추출기</a:t>
            </a:r>
            <a:endParaRPr lang="en-US" altLang="ko-KR" sz="2400" b="1" dirty="0">
              <a:ln w="0"/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6900E9-69C5-4C0B-8442-A7FDC459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D3529D-23BF-45B2-AD37-ABFB783880D0}"/>
              </a:ext>
            </a:extLst>
          </p:cNvPr>
          <p:cNvSpPr/>
          <p:nvPr/>
        </p:nvSpPr>
        <p:spPr>
          <a:xfrm>
            <a:off x="1638793" y="4172461"/>
            <a:ext cx="2234693" cy="884431"/>
          </a:xfrm>
          <a:prstGeom prst="rect">
            <a:avLst/>
          </a:prstGeom>
          <a:noFill/>
        </p:spPr>
        <p:txBody>
          <a:bodyPr wrap="none" lIns="144357" tIns="72179" rIns="144357" bIns="72179">
            <a:spAutoFit/>
          </a:bodyPr>
          <a:lstStyle/>
          <a:p>
            <a:pPr algn="ctr"/>
            <a:r>
              <a:rPr lang="en-US" altLang="ko-KR" sz="2400">
                <a:latin typeface="10X10" panose="020D0604000000000000" pitchFamily="50" charset="-127"/>
                <a:ea typeface="10X10" panose="020D0604000000000000" pitchFamily="50" charset="-127"/>
              </a:rPr>
              <a:t>Program DNA </a:t>
            </a:r>
          </a:p>
          <a:p>
            <a:pPr algn="ctr"/>
            <a:r>
              <a:rPr lang="ko-KR" altLang="en-US" sz="2400">
                <a:latin typeface="10X10" panose="020D0604000000000000" pitchFamily="50" charset="-127"/>
                <a:ea typeface="10X10" panose="020D0604000000000000" pitchFamily="50" charset="-127"/>
              </a:rPr>
              <a:t>생성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13E1B7-383E-4F25-93DA-3CDF487AB6ED}"/>
              </a:ext>
            </a:extLst>
          </p:cNvPr>
          <p:cNvSpPr/>
          <p:nvPr/>
        </p:nvSpPr>
        <p:spPr>
          <a:xfrm>
            <a:off x="4906339" y="4172461"/>
            <a:ext cx="2312920" cy="884431"/>
          </a:xfrm>
          <a:prstGeom prst="rect">
            <a:avLst/>
          </a:prstGeom>
          <a:noFill/>
        </p:spPr>
        <p:txBody>
          <a:bodyPr wrap="none" lIns="144357" tIns="72179" rIns="144357" bIns="72179">
            <a:spAutoFit/>
          </a:bodyPr>
          <a:lstStyle/>
          <a:p>
            <a:pPr algn="ctr"/>
            <a:r>
              <a:rPr lang="ko-KR" altLang="en-US" sz="2400">
                <a:latin typeface="10X10" panose="020D0604000000000000" pitchFamily="50" charset="-127"/>
                <a:ea typeface="10X10" panose="020D0604000000000000" pitchFamily="50" charset="-127"/>
              </a:rPr>
              <a:t>알고리즘을 통한</a:t>
            </a:r>
            <a:endParaRPr lang="en-US" altLang="ko-KR" sz="24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2400">
                <a:latin typeface="10X10" panose="020D0604000000000000" pitchFamily="50" charset="-127"/>
                <a:ea typeface="10X10" panose="020D0604000000000000" pitchFamily="50" charset="-127"/>
              </a:rPr>
              <a:t>유사도 측정</a:t>
            </a:r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83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20604" y="226201"/>
            <a:ext cx="3275256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계산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추출기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F0DCE2-B20D-4410-A22F-A88AF2B8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6" name="모서리가 둥근 직사각형 4">
            <a:extLst>
              <a:ext uri="{FF2B5EF4-FFF2-40B4-BE49-F238E27FC236}">
                <a16:creationId xmlns:a16="http://schemas.microsoft.com/office/drawing/2014/main" id="{B73EFFAC-A97F-4157-9705-48B6C0B165FB}"/>
              </a:ext>
            </a:extLst>
          </p:cNvPr>
          <p:cNvSpPr/>
          <p:nvPr/>
        </p:nvSpPr>
        <p:spPr>
          <a:xfrm>
            <a:off x="2448309" y="2348624"/>
            <a:ext cx="4190237" cy="298261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000" b="1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lvl="0" algn="ctr"/>
            <a:r>
              <a:rPr lang="ko-KR" altLang="en-US" sz="3200" b="1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추출기</a:t>
            </a:r>
            <a:endParaRPr lang="en-US" altLang="ko-KR" sz="3200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en-US" altLang="ko-KR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 defTabSz="685783">
              <a:defRPr/>
            </a:pPr>
            <a:endParaRPr lang="ko-KR" altLang="en-US" sz="1351" b="1" dirty="0">
              <a:solidFill>
                <a:srgbClr val="FFFFFF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7" name="오른쪽 화살표 5">
            <a:extLst>
              <a:ext uri="{FF2B5EF4-FFF2-40B4-BE49-F238E27FC236}">
                <a16:creationId xmlns:a16="http://schemas.microsoft.com/office/drawing/2014/main" id="{11A3A72F-566F-4B07-BDC3-C5397D3DAABA}"/>
              </a:ext>
            </a:extLst>
          </p:cNvPr>
          <p:cNvSpPr/>
          <p:nvPr/>
        </p:nvSpPr>
        <p:spPr>
          <a:xfrm>
            <a:off x="928811" y="3354444"/>
            <a:ext cx="1231463" cy="1109564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ko-KR" altLang="en-US" sz="1600" b="1" dirty="0">
              <a:solidFill>
                <a:srgbClr val="292934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1" name="오른쪽 화살표 7">
            <a:extLst>
              <a:ext uri="{FF2B5EF4-FFF2-40B4-BE49-F238E27FC236}">
                <a16:creationId xmlns:a16="http://schemas.microsoft.com/office/drawing/2014/main" id="{05EB24F9-5202-400C-B9C8-8388915CDAAB}"/>
              </a:ext>
            </a:extLst>
          </p:cNvPr>
          <p:cNvSpPr/>
          <p:nvPr/>
        </p:nvSpPr>
        <p:spPr>
          <a:xfrm>
            <a:off x="7025220" y="3354444"/>
            <a:ext cx="1231463" cy="1109564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ko-KR" altLang="en-US" b="1" dirty="0">
              <a:solidFill>
                <a:srgbClr val="292934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0571593-3C3C-4109-AC7E-B0321C4EDBEC}"/>
              </a:ext>
            </a:extLst>
          </p:cNvPr>
          <p:cNvGrpSpPr/>
          <p:nvPr/>
        </p:nvGrpSpPr>
        <p:grpSpPr>
          <a:xfrm>
            <a:off x="2762098" y="3469598"/>
            <a:ext cx="3562659" cy="994411"/>
            <a:chOff x="2767803" y="3058668"/>
            <a:chExt cx="3562659" cy="994410"/>
          </a:xfrm>
        </p:grpSpPr>
        <p:sp>
          <p:nvSpPr>
            <p:cNvPr id="33" name="모서리가 둥근 직사각형 8">
              <a:extLst>
                <a:ext uri="{FF2B5EF4-FFF2-40B4-BE49-F238E27FC236}">
                  <a16:creationId xmlns:a16="http://schemas.microsoft.com/office/drawing/2014/main" id="{D33778DB-9716-43DF-B854-92C5DAC761A1}"/>
                </a:ext>
              </a:extLst>
            </p:cNvPr>
            <p:cNvSpPr/>
            <p:nvPr/>
          </p:nvSpPr>
          <p:spPr>
            <a:xfrm>
              <a:off x="2767803" y="3058668"/>
              <a:ext cx="1350284" cy="99441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Lexer</a:t>
              </a:r>
              <a:endParaRPr lang="ko-KR" altLang="en-US" b="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34" name="모서리가 둥근 직사각형 10">
              <a:extLst>
                <a:ext uri="{FF2B5EF4-FFF2-40B4-BE49-F238E27FC236}">
                  <a16:creationId xmlns:a16="http://schemas.microsoft.com/office/drawing/2014/main" id="{7007DF73-3A17-492B-9544-56B419305720}"/>
                </a:ext>
              </a:extLst>
            </p:cNvPr>
            <p:cNvSpPr/>
            <p:nvPr/>
          </p:nvSpPr>
          <p:spPr>
            <a:xfrm>
              <a:off x="4932484" y="3058668"/>
              <a:ext cx="1397978" cy="99441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41" name="오른쪽 화살표 11">
              <a:extLst>
                <a:ext uri="{FF2B5EF4-FFF2-40B4-BE49-F238E27FC236}">
                  <a16:creationId xmlns:a16="http://schemas.microsoft.com/office/drawing/2014/main" id="{B91EBAC0-BF10-48A2-87F9-458583FEBADB}"/>
                </a:ext>
              </a:extLst>
            </p:cNvPr>
            <p:cNvSpPr/>
            <p:nvPr/>
          </p:nvSpPr>
          <p:spPr>
            <a:xfrm>
              <a:off x="4326202" y="3305122"/>
              <a:ext cx="499199" cy="38634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endParaRPr lang="ko-KR" altLang="en-US" sz="1351" b="1" dirty="0">
                <a:solidFill>
                  <a:srgbClr val="292934"/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38F058-3C80-4DB0-ACB8-E04732BE504C}"/>
              </a:ext>
            </a:extLst>
          </p:cNvPr>
          <p:cNvSpPr/>
          <p:nvPr/>
        </p:nvSpPr>
        <p:spPr>
          <a:xfrm>
            <a:off x="880721" y="3724560"/>
            <a:ext cx="1154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defRPr/>
            </a:pPr>
            <a:r>
              <a:rPr lang="ko-KR" altLang="en-US" sz="2000" b="1">
                <a:solidFill>
                  <a:srgbClr val="292934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소스 코드</a:t>
            </a:r>
            <a:endParaRPr lang="ko-KR" altLang="en-US" sz="2000" b="1" dirty="0">
              <a:solidFill>
                <a:srgbClr val="292934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776A62-380D-4CEC-9631-903E46AEDE3D}"/>
              </a:ext>
            </a:extLst>
          </p:cNvPr>
          <p:cNvSpPr/>
          <p:nvPr/>
        </p:nvSpPr>
        <p:spPr>
          <a:xfrm>
            <a:off x="7139154" y="3709171"/>
            <a:ext cx="662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>
              <a:defRPr/>
            </a:pPr>
            <a:r>
              <a:rPr lang="en-US" altLang="ko-KR" sz="2000" b="1">
                <a:solidFill>
                  <a:srgbClr val="292934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DNA</a:t>
            </a:r>
            <a:endParaRPr lang="ko-KR" altLang="en-US" sz="2000" b="1" dirty="0">
              <a:solidFill>
                <a:srgbClr val="292934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A91E4B-B376-4ACC-8300-82657AC847BA}"/>
              </a:ext>
            </a:extLst>
          </p:cNvPr>
          <p:cNvSpPr/>
          <p:nvPr/>
        </p:nvSpPr>
        <p:spPr>
          <a:xfrm>
            <a:off x="5004048" y="3776639"/>
            <a:ext cx="1278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latin typeface="10X10" panose="020D0604000000000000" pitchFamily="50" charset="-127"/>
                <a:ea typeface="10X10" panose="020D0604000000000000" pitchFamily="50" charset="-127"/>
              </a:rPr>
              <a:t>Sequencer</a:t>
            </a:r>
            <a:endParaRPr lang="ko-KR" altLang="en-US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4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DD4D2A5-DD64-457E-B96E-B4807825398C}"/>
              </a:ext>
            </a:extLst>
          </p:cNvPr>
          <p:cNvGrpSpPr/>
          <p:nvPr/>
        </p:nvGrpSpPr>
        <p:grpSpPr>
          <a:xfrm>
            <a:off x="3790268" y="2494855"/>
            <a:ext cx="1541256" cy="982686"/>
            <a:chOff x="3790268" y="2494855"/>
            <a:chExt cx="1541256" cy="98268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D8B87A5-1486-46B2-9215-F3BC97EC8C9C}"/>
                </a:ext>
              </a:extLst>
            </p:cNvPr>
            <p:cNvGrpSpPr/>
            <p:nvPr/>
          </p:nvGrpSpPr>
          <p:grpSpPr>
            <a:xfrm>
              <a:off x="3911576" y="2494855"/>
              <a:ext cx="1380504" cy="523345"/>
              <a:chOff x="3894992" y="3534506"/>
              <a:chExt cx="1087293" cy="523345"/>
            </a:xfrm>
          </p:grpSpPr>
          <p:sp>
            <p:nvSpPr>
              <p:cNvPr id="57" name="오른쪽 화살표 7">
                <a:extLst>
                  <a:ext uri="{FF2B5EF4-FFF2-40B4-BE49-F238E27FC236}">
                    <a16:creationId xmlns:a16="http://schemas.microsoft.com/office/drawing/2014/main" id="{E2FD2A86-3993-4F2C-BC94-F4F6D333FA63}"/>
                  </a:ext>
                </a:extLst>
              </p:cNvPr>
              <p:cNvSpPr/>
              <p:nvPr/>
            </p:nvSpPr>
            <p:spPr>
              <a:xfrm>
                <a:off x="3894992" y="3534506"/>
                <a:ext cx="1087293" cy="523345"/>
              </a:xfrm>
              <a:prstGeom prst="rightArrow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1350" dirty="0">
                  <a:solidFill>
                    <a:srgbClr val="292934"/>
                  </a:solidFill>
                  <a:latin typeface="Arial"/>
                  <a:ea typeface="돋움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5B76406-3D9A-485A-B789-77D7580B0D8D}"/>
                  </a:ext>
                </a:extLst>
              </p:cNvPr>
              <p:cNvSpPr/>
              <p:nvPr/>
            </p:nvSpPr>
            <p:spPr>
              <a:xfrm>
                <a:off x="4346749" y="3623752"/>
                <a:ext cx="145494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endParaRPr lang="en-US" altLang="ko-KR" sz="1600" b="1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25C2E1-8343-4B58-97C2-76566CE2FF11}"/>
                </a:ext>
              </a:extLst>
            </p:cNvPr>
            <p:cNvSpPr/>
            <p:nvPr/>
          </p:nvSpPr>
          <p:spPr>
            <a:xfrm>
              <a:off x="3790268" y="3046654"/>
              <a:ext cx="1541256" cy="430887"/>
            </a:xfrm>
            <a:prstGeom prst="rect">
              <a:avLst/>
            </a:prstGeom>
            <a:solidFill>
              <a:srgbClr val="FAF1A0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200" b="0" cap="none" spc="0">
                  <a:ln w="0"/>
                  <a:latin typeface="10X10" panose="020D0604000000000000" pitchFamily="50" charset="-127"/>
                  <a:ea typeface="10X10" panose="020D0604000000000000" pitchFamily="50" charset="-127"/>
                </a:rPr>
                <a:t>Token </a:t>
              </a:r>
              <a:r>
                <a:rPr lang="ko-KR" altLang="en-US" sz="2200" b="0" cap="none" spc="0">
                  <a:ln w="0"/>
                  <a:latin typeface="10X10" panose="020D0604000000000000" pitchFamily="50" charset="-127"/>
                  <a:ea typeface="10X10" panose="020D0604000000000000" pitchFamily="50" charset="-127"/>
                </a:rPr>
                <a:t>생성</a:t>
              </a:r>
              <a:endParaRPr lang="en-US" altLang="ko-KR" sz="2200" b="0" cap="none" spc="0" dirty="0">
                <a:ln w="0"/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A8846B9-8FFD-4101-8143-1FE2A6EB97D2}"/>
                </a:ext>
              </a:extLst>
            </p:cNvPr>
            <p:cNvSpPr/>
            <p:nvPr/>
          </p:nvSpPr>
          <p:spPr>
            <a:xfrm>
              <a:off x="4167221" y="2564810"/>
              <a:ext cx="7713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10X10" panose="020D0604000000000000" pitchFamily="50" charset="-127"/>
                  <a:ea typeface="10X10" panose="020D0604000000000000" pitchFamily="50" charset="-127"/>
                </a:rPr>
                <a:t>Lexer</a:t>
              </a:r>
              <a:endParaRPr lang="en-US" altLang="ko-KR" b="1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8770C-7886-4D28-80C6-FA97FA2E4E96}"/>
              </a:ext>
            </a:extLst>
          </p:cNvPr>
          <p:cNvSpPr/>
          <p:nvPr/>
        </p:nvSpPr>
        <p:spPr>
          <a:xfrm>
            <a:off x="7812360" y="1880086"/>
            <a:ext cx="397201" cy="2442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CB4A05-974F-4BF4-8812-7D3EA48CFD08}"/>
              </a:ext>
            </a:extLst>
          </p:cNvPr>
          <p:cNvSpPr/>
          <p:nvPr/>
        </p:nvSpPr>
        <p:spPr>
          <a:xfrm>
            <a:off x="6838433" y="4109237"/>
            <a:ext cx="507778" cy="264255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A72A95-A51F-44A8-B09B-BBC77ACDCCF8}"/>
              </a:ext>
            </a:extLst>
          </p:cNvPr>
          <p:cNvSpPr/>
          <p:nvPr/>
        </p:nvSpPr>
        <p:spPr>
          <a:xfrm>
            <a:off x="457200" y="4988566"/>
            <a:ext cx="8429947" cy="1449040"/>
          </a:xfrm>
          <a:prstGeom prst="rect">
            <a:avLst/>
          </a:prstGeom>
          <a:solidFill>
            <a:srgbClr val="FFFAEB"/>
          </a:solidFill>
        </p:spPr>
        <p:txBody>
          <a:bodyPr wrap="square" lIns="144357" tIns="72179" rIns="144357" bIns="72179">
            <a:spAutoFit/>
          </a:bodyPr>
          <a:lstStyle/>
          <a:p>
            <a:pPr algn="ctr"/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F9665D-8E6A-43EF-B212-294F81B27CF4}"/>
              </a:ext>
            </a:extLst>
          </p:cNvPr>
          <p:cNvSpPr/>
          <p:nvPr/>
        </p:nvSpPr>
        <p:spPr>
          <a:xfrm>
            <a:off x="5827494" y="1135138"/>
            <a:ext cx="397201" cy="2859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E56F42-09C1-40D3-800D-753E0C92AD3F}"/>
              </a:ext>
            </a:extLst>
          </p:cNvPr>
          <p:cNvSpPr/>
          <p:nvPr/>
        </p:nvSpPr>
        <p:spPr>
          <a:xfrm>
            <a:off x="5738544" y="1117403"/>
            <a:ext cx="31693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$fibo{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#Y  #IF  #5  #N  #RET  #N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#ELSE  #5  #N  #RET  #N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#ELSE  #RET  @fibo  #9 #N  #8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@fibo  #9  #N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#Z  </a:t>
            </a:r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}  </a:t>
            </a:r>
          </a:p>
          <a:p>
            <a:endParaRPr lang="en-US" altLang="ko-KR" sz="1600" spc="-15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600" spc="-15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$main{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#Y  #TYPE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#TYPE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@scanf  #12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@printf  #12  </a:t>
            </a:r>
            <a:r>
              <a:rPr lang="en-US" altLang="ko-KR" sz="1600" b="1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@fibo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#RET  #N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#Z</a:t>
            </a:r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  }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085CDA-6611-4FBA-8E4D-C6172AF391E7}"/>
              </a:ext>
            </a:extLst>
          </p:cNvPr>
          <p:cNvSpPr/>
          <p:nvPr/>
        </p:nvSpPr>
        <p:spPr>
          <a:xfrm>
            <a:off x="783787" y="1004745"/>
            <a:ext cx="336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fibo(</a:t>
            </a:r>
            <a:r>
              <a:rPr lang="en-US" altLang="ko-KR" spc="-3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num){</a:t>
            </a:r>
          </a:p>
          <a:p>
            <a:r>
              <a:rPr lang="en-US" altLang="ko-KR" spc="-3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(num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==0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else if </a:t>
            </a:r>
            <a:r>
              <a:rPr lang="en-US" altLang="ko-KR" spc="-3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==1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pc="-3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return 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fibo(num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+ 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fibo(num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pc="-3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num;</a:t>
            </a: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i;</a:t>
            </a:r>
          </a:p>
          <a:p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scanf("%d", 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num);</a:t>
            </a:r>
          </a:p>
          <a:p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printf("%d",fibo(num));</a:t>
            </a: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 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F0DCE2-B20D-4410-A22F-A88AF2B8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E73AB9-30AA-4F51-AC7B-11894E34096D}"/>
              </a:ext>
            </a:extLst>
          </p:cNvPr>
          <p:cNvSpPr/>
          <p:nvPr/>
        </p:nvSpPr>
        <p:spPr>
          <a:xfrm>
            <a:off x="720314" y="4975063"/>
            <a:ext cx="2270173" cy="14234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cap="none" spc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함수 생성 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b="0" cap="none" spc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000" b="0" cap="none" spc="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함수 호출 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@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그 외 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#</a:t>
            </a:r>
            <a:endParaRPr lang="en-US" altLang="ko-KR" sz="2000">
              <a:ln w="0"/>
              <a:solidFill>
                <a:srgbClr val="FF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26A0FA-D3C6-4489-82DE-F2541B8F7761}"/>
              </a:ext>
            </a:extLst>
          </p:cNvPr>
          <p:cNvSpPr/>
          <p:nvPr/>
        </p:nvSpPr>
        <p:spPr>
          <a:xfrm>
            <a:off x="3901962" y="5171909"/>
            <a:ext cx="5926622" cy="96180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Y  - </a:t>
            </a: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함수 시작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	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1 – ++      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4 – bit</a:t>
            </a: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연산자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	  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RET – return      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N – </a:t>
            </a: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숫자   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…            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188D2DC7-B6A2-4E2E-9A81-400200AC120F}"/>
              </a:ext>
            </a:extLst>
          </p:cNvPr>
          <p:cNvCxnSpPr>
            <a:cxnSpLocks/>
          </p:cNvCxnSpPr>
          <p:nvPr/>
        </p:nvCxnSpPr>
        <p:spPr>
          <a:xfrm flipV="1">
            <a:off x="2627784" y="5445224"/>
            <a:ext cx="1180197" cy="726601"/>
          </a:xfrm>
          <a:prstGeom prst="curved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C71580A-20D3-43DC-907F-43C5E4E8ACBA}"/>
              </a:ext>
            </a:extLst>
          </p:cNvPr>
          <p:cNvSpPr/>
          <p:nvPr/>
        </p:nvSpPr>
        <p:spPr>
          <a:xfrm>
            <a:off x="720604" y="226201"/>
            <a:ext cx="3275256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계산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추출기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55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DD4D2A5-DD64-457E-B96E-B4807825398C}"/>
              </a:ext>
            </a:extLst>
          </p:cNvPr>
          <p:cNvGrpSpPr/>
          <p:nvPr/>
        </p:nvGrpSpPr>
        <p:grpSpPr>
          <a:xfrm>
            <a:off x="3790268" y="2494855"/>
            <a:ext cx="1541256" cy="982686"/>
            <a:chOff x="3790268" y="2494855"/>
            <a:chExt cx="1541256" cy="98268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D8B87A5-1486-46B2-9215-F3BC97EC8C9C}"/>
                </a:ext>
              </a:extLst>
            </p:cNvPr>
            <p:cNvGrpSpPr/>
            <p:nvPr/>
          </p:nvGrpSpPr>
          <p:grpSpPr>
            <a:xfrm>
              <a:off x="3911576" y="2494855"/>
              <a:ext cx="1380504" cy="523345"/>
              <a:chOff x="3894992" y="3534506"/>
              <a:chExt cx="1087293" cy="523345"/>
            </a:xfrm>
          </p:grpSpPr>
          <p:sp>
            <p:nvSpPr>
              <p:cNvPr id="57" name="오른쪽 화살표 7">
                <a:extLst>
                  <a:ext uri="{FF2B5EF4-FFF2-40B4-BE49-F238E27FC236}">
                    <a16:creationId xmlns:a16="http://schemas.microsoft.com/office/drawing/2014/main" id="{E2FD2A86-3993-4F2C-BC94-F4F6D333FA63}"/>
                  </a:ext>
                </a:extLst>
              </p:cNvPr>
              <p:cNvSpPr/>
              <p:nvPr/>
            </p:nvSpPr>
            <p:spPr>
              <a:xfrm>
                <a:off x="3894992" y="3534506"/>
                <a:ext cx="1087293" cy="523345"/>
              </a:xfrm>
              <a:prstGeom prst="rightArrow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1350" dirty="0">
                  <a:solidFill>
                    <a:srgbClr val="292934"/>
                  </a:solidFill>
                  <a:latin typeface="Arial"/>
                  <a:ea typeface="돋움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5B76406-3D9A-485A-B789-77D7580B0D8D}"/>
                  </a:ext>
                </a:extLst>
              </p:cNvPr>
              <p:cNvSpPr/>
              <p:nvPr/>
            </p:nvSpPr>
            <p:spPr>
              <a:xfrm>
                <a:off x="4346749" y="3623752"/>
                <a:ext cx="145494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endParaRPr lang="en-US" altLang="ko-KR" sz="1600" b="1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725C2E1-8343-4B58-97C2-76566CE2FF11}"/>
                </a:ext>
              </a:extLst>
            </p:cNvPr>
            <p:cNvSpPr/>
            <p:nvPr/>
          </p:nvSpPr>
          <p:spPr>
            <a:xfrm>
              <a:off x="3790268" y="3046654"/>
              <a:ext cx="1541256" cy="430887"/>
            </a:xfrm>
            <a:prstGeom prst="rect">
              <a:avLst/>
            </a:prstGeom>
            <a:solidFill>
              <a:srgbClr val="FAF1A0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200" b="0" cap="none" spc="0">
                  <a:ln w="0"/>
                  <a:latin typeface="10X10" panose="020D0604000000000000" pitchFamily="50" charset="-127"/>
                  <a:ea typeface="10X10" panose="020D0604000000000000" pitchFamily="50" charset="-127"/>
                </a:rPr>
                <a:t>Token </a:t>
              </a:r>
              <a:r>
                <a:rPr lang="ko-KR" altLang="en-US" sz="2200" b="0" cap="none" spc="0">
                  <a:ln w="0"/>
                  <a:latin typeface="10X10" panose="020D0604000000000000" pitchFamily="50" charset="-127"/>
                  <a:ea typeface="10X10" panose="020D0604000000000000" pitchFamily="50" charset="-127"/>
                </a:rPr>
                <a:t>생성</a:t>
              </a:r>
              <a:endParaRPr lang="en-US" altLang="ko-KR" sz="2200" b="0" cap="none" spc="0" dirty="0">
                <a:ln w="0"/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A8846B9-8FFD-4101-8143-1FE2A6EB97D2}"/>
                </a:ext>
              </a:extLst>
            </p:cNvPr>
            <p:cNvSpPr/>
            <p:nvPr/>
          </p:nvSpPr>
          <p:spPr>
            <a:xfrm>
              <a:off x="4167221" y="2564810"/>
              <a:ext cx="7713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10X10" panose="020D0604000000000000" pitchFamily="50" charset="-127"/>
                  <a:ea typeface="10X10" panose="020D0604000000000000" pitchFamily="50" charset="-127"/>
                </a:rPr>
                <a:t>Lexer</a:t>
              </a:r>
              <a:endParaRPr lang="en-US" altLang="ko-KR" b="1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B8770C-7886-4D28-80C6-FA97FA2E4E96}"/>
              </a:ext>
            </a:extLst>
          </p:cNvPr>
          <p:cNvSpPr/>
          <p:nvPr/>
        </p:nvSpPr>
        <p:spPr>
          <a:xfrm>
            <a:off x="7812360" y="1880086"/>
            <a:ext cx="397201" cy="2442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CB4A05-974F-4BF4-8812-7D3EA48CFD08}"/>
              </a:ext>
            </a:extLst>
          </p:cNvPr>
          <p:cNvSpPr/>
          <p:nvPr/>
        </p:nvSpPr>
        <p:spPr>
          <a:xfrm>
            <a:off x="6838433" y="4109237"/>
            <a:ext cx="507778" cy="264255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A72A95-A51F-44A8-B09B-BBC77ACDCCF8}"/>
              </a:ext>
            </a:extLst>
          </p:cNvPr>
          <p:cNvSpPr/>
          <p:nvPr/>
        </p:nvSpPr>
        <p:spPr>
          <a:xfrm>
            <a:off x="457200" y="4988566"/>
            <a:ext cx="8429947" cy="1449040"/>
          </a:xfrm>
          <a:prstGeom prst="rect">
            <a:avLst/>
          </a:prstGeom>
          <a:solidFill>
            <a:srgbClr val="FFFAEB"/>
          </a:solidFill>
        </p:spPr>
        <p:txBody>
          <a:bodyPr wrap="square" lIns="144357" tIns="72179" rIns="144357" bIns="72179">
            <a:spAutoFit/>
          </a:bodyPr>
          <a:lstStyle/>
          <a:p>
            <a:pPr algn="ctr"/>
            <a:endParaRPr lang="en-US" altLang="ko-KR" sz="2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2922" y="764422"/>
            <a:ext cx="82542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6669360"/>
            <a:ext cx="971600" cy="188640"/>
          </a:xfrm>
          <a:prstGeom prst="rect">
            <a:avLst/>
          </a:prstGeom>
          <a:solidFill>
            <a:schemeClr val="accent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F9665D-8E6A-43EF-B212-294F81B27CF4}"/>
              </a:ext>
            </a:extLst>
          </p:cNvPr>
          <p:cNvSpPr/>
          <p:nvPr/>
        </p:nvSpPr>
        <p:spPr>
          <a:xfrm>
            <a:off x="5827494" y="1135138"/>
            <a:ext cx="397201" cy="2859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E56F42-09C1-40D3-800D-753E0C92AD3F}"/>
              </a:ext>
            </a:extLst>
          </p:cNvPr>
          <p:cNvSpPr/>
          <p:nvPr/>
        </p:nvSpPr>
        <p:spPr>
          <a:xfrm>
            <a:off x="5738544" y="1117403"/>
            <a:ext cx="31693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$fibo{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#Y  #IF  #5  #N  #RET  #N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#ELSE  #5  #N  #RET  #N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#ELSE  #RET  @fibo  #9 #N  #8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@fibo  #9  #N  </a:t>
            </a:r>
          </a:p>
          <a:p>
            <a:r>
              <a:rPr lang="en-US" altLang="ko-KR" sz="1600" spc="-150"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#Z  </a:t>
            </a:r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}  </a:t>
            </a:r>
          </a:p>
          <a:p>
            <a:endParaRPr lang="en-US" altLang="ko-KR" sz="1600" spc="-15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600" spc="-15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$main{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#Y  #TYPE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#TYPE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@scanf  #12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@printf  #12  </a:t>
            </a:r>
            <a:r>
              <a:rPr lang="en-US" altLang="ko-KR" sz="1600" b="1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@fibo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#RET  #N  </a:t>
            </a:r>
          </a:p>
          <a:p>
            <a:r>
              <a:rPr lang="en-US" altLang="ko-KR" sz="1600" spc="-150">
                <a:solidFill>
                  <a:srgbClr val="0070C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#Z</a:t>
            </a:r>
            <a:r>
              <a:rPr lang="en-US" altLang="ko-KR" sz="1600" spc="-150">
                <a:latin typeface="10X10" panose="020D0604000000000000" pitchFamily="50" charset="-127"/>
                <a:ea typeface="10X10" panose="020D0604000000000000" pitchFamily="50" charset="-127"/>
              </a:rPr>
              <a:t>  }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085CDA-6611-4FBA-8E4D-C6172AF391E7}"/>
              </a:ext>
            </a:extLst>
          </p:cNvPr>
          <p:cNvSpPr/>
          <p:nvPr/>
        </p:nvSpPr>
        <p:spPr>
          <a:xfrm>
            <a:off x="783787" y="1004745"/>
            <a:ext cx="336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fibo(</a:t>
            </a:r>
            <a:r>
              <a:rPr lang="en-US" altLang="ko-KR" spc="-3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num){</a:t>
            </a:r>
          </a:p>
          <a:p>
            <a:r>
              <a:rPr lang="en-US" altLang="ko-KR" spc="-3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(num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==0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else if </a:t>
            </a:r>
            <a:r>
              <a:rPr lang="en-US" altLang="ko-KR" spc="-3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==1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pc="-30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return 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fibo(num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+ 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fibo(num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ko-KR" spc="-3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num;</a:t>
            </a: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i;</a:t>
            </a:r>
          </a:p>
          <a:p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scanf("%d", 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num);</a:t>
            </a:r>
          </a:p>
          <a:p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 printf("%d",fibo(num));</a:t>
            </a:r>
          </a:p>
          <a:p>
            <a:r>
              <a:rPr lang="en-US" altLang="ko-KR" spc="-3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 </a:t>
            </a:r>
            <a:r>
              <a:rPr lang="en-US" altLang="ko-KR" spc="-3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pc="-3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F0DCE2-B20D-4410-A22F-A88AF2B8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C43A4-DFF2-48B2-B7CF-9D04C1896D3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E73AB9-30AA-4F51-AC7B-11894E34096D}"/>
              </a:ext>
            </a:extLst>
          </p:cNvPr>
          <p:cNvSpPr/>
          <p:nvPr/>
        </p:nvSpPr>
        <p:spPr>
          <a:xfrm>
            <a:off x="720314" y="4975063"/>
            <a:ext cx="2270173" cy="14234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cap="none" spc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함수 생성 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b="0" cap="none" spc="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2000" b="0" cap="none" spc="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$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함수 호출 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@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그 외 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Wingdings" panose="05000000000000000000" pitchFamily="2" charset="2"/>
              </a:rPr>
              <a:t>#</a:t>
            </a:r>
            <a:endParaRPr lang="en-US" altLang="ko-KR" sz="2000">
              <a:ln w="0"/>
              <a:solidFill>
                <a:srgbClr val="FF0000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26A0FA-D3C6-4489-82DE-F2541B8F7761}"/>
              </a:ext>
            </a:extLst>
          </p:cNvPr>
          <p:cNvSpPr/>
          <p:nvPr/>
        </p:nvSpPr>
        <p:spPr>
          <a:xfrm>
            <a:off x="3901962" y="5171909"/>
            <a:ext cx="5926622" cy="96180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Y  - </a:t>
            </a: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함수 시작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	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  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1 – ++      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4 – bit</a:t>
            </a: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연산자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	  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RET – return      </a:t>
            </a:r>
            <a:r>
              <a:rPr lang="en-US" altLang="ko-KR" sz="2000">
                <a:ln w="0"/>
                <a:solidFill>
                  <a:srgbClr val="FF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#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N – </a:t>
            </a:r>
            <a:r>
              <a:rPr lang="ko-KR" altLang="en-US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숫자   </a:t>
            </a:r>
            <a:r>
              <a:rPr lang="en-US" altLang="ko-KR" sz="2000">
                <a:ln w="0"/>
                <a:latin typeface="10X10" panose="020D0604000000000000" pitchFamily="50" charset="-127"/>
                <a:ea typeface="10X10" panose="020D0604000000000000" pitchFamily="50" charset="-127"/>
              </a:rPr>
              <a:t>…            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188D2DC7-B6A2-4E2E-9A81-400200AC120F}"/>
              </a:ext>
            </a:extLst>
          </p:cNvPr>
          <p:cNvCxnSpPr>
            <a:cxnSpLocks/>
          </p:cNvCxnSpPr>
          <p:nvPr/>
        </p:nvCxnSpPr>
        <p:spPr>
          <a:xfrm flipV="1">
            <a:off x="2627784" y="5445224"/>
            <a:ext cx="1180197" cy="726601"/>
          </a:xfrm>
          <a:prstGeom prst="curved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C71580A-20D3-43DC-907F-43C5E4E8ACBA}"/>
              </a:ext>
            </a:extLst>
          </p:cNvPr>
          <p:cNvSpPr/>
          <p:nvPr/>
        </p:nvSpPr>
        <p:spPr>
          <a:xfrm>
            <a:off x="720604" y="226201"/>
            <a:ext cx="3275256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02.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 계산 </a:t>
            </a:r>
            <a:r>
              <a:rPr lang="en-US" altLang="ko-KR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400" spc="-15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추출기</a:t>
            </a:r>
            <a:endParaRPr lang="en-US" altLang="ko-KR" sz="2400" spc="-150" dirty="0">
              <a:ln w="3175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7606C8-A0B3-44E3-9F12-EAA13A6F6BD6}"/>
              </a:ext>
            </a:extLst>
          </p:cNvPr>
          <p:cNvGrpSpPr/>
          <p:nvPr/>
        </p:nvGrpSpPr>
        <p:grpSpPr>
          <a:xfrm>
            <a:off x="-972616" y="807899"/>
            <a:ext cx="10491195" cy="5590632"/>
            <a:chOff x="-972616" y="807899"/>
            <a:chExt cx="10491195" cy="559063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B1C3163-F2CD-4977-989D-B00FE79A2578}"/>
                </a:ext>
              </a:extLst>
            </p:cNvPr>
            <p:cNvGrpSpPr/>
            <p:nvPr/>
          </p:nvGrpSpPr>
          <p:grpSpPr>
            <a:xfrm>
              <a:off x="-972616" y="807899"/>
              <a:ext cx="10491195" cy="5590632"/>
              <a:chOff x="-756592" y="807899"/>
              <a:chExt cx="10491195" cy="55906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9ABFCAD-11D0-48F8-A070-C3BE4D1271E4}"/>
                  </a:ext>
                </a:extLst>
              </p:cNvPr>
              <p:cNvSpPr/>
              <p:nvPr/>
            </p:nvSpPr>
            <p:spPr>
              <a:xfrm>
                <a:off x="-756592" y="807899"/>
                <a:ext cx="10491195" cy="5590632"/>
              </a:xfrm>
              <a:prstGeom prst="rect">
                <a:avLst/>
              </a:prstGeom>
              <a:solidFill>
                <a:schemeClr val="bg1">
                  <a:alpha val="86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5AB538-F62C-417A-B028-6CE36ADA9DD8}"/>
                  </a:ext>
                </a:extLst>
              </p:cNvPr>
              <p:cNvSpPr/>
              <p:nvPr/>
            </p:nvSpPr>
            <p:spPr>
              <a:xfrm>
                <a:off x="4158651" y="2582143"/>
                <a:ext cx="100586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b="1" dirty="0" err="1">
                    <a:latin typeface="10X10" panose="020D0604000000000000" pitchFamily="50" charset="-127"/>
                    <a:ea typeface="10X10" panose="020D0604000000000000" pitchFamily="50" charset="-127"/>
                  </a:rPr>
                  <a:t>Lexer</a:t>
                </a:r>
                <a:endParaRPr lang="en-US" altLang="ko-KR" b="1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8BFACBC-32F9-4FEA-AE59-01FC07028449}"/>
                  </a:ext>
                </a:extLst>
              </p:cNvPr>
              <p:cNvSpPr/>
              <p:nvPr/>
            </p:nvSpPr>
            <p:spPr>
              <a:xfrm>
                <a:off x="3923928" y="2984181"/>
                <a:ext cx="1417952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000" b="0" cap="none" spc="0">
                    <a:ln w="0"/>
                    <a:solidFill>
                      <a:schemeClr val="accent5">
                        <a:lumMod val="75000"/>
                      </a:schemeClr>
                    </a:solidFill>
                    <a:latin typeface="10X10" panose="020D0604000000000000" pitchFamily="50" charset="-127"/>
                    <a:ea typeface="10X10" panose="020D0604000000000000" pitchFamily="50" charset="-127"/>
                  </a:rPr>
                  <a:t>Token </a:t>
                </a:r>
                <a:r>
                  <a:rPr lang="ko-KR" altLang="en-US" sz="2000" b="0" cap="none" spc="0">
                    <a:ln w="0"/>
                    <a:solidFill>
                      <a:schemeClr val="accent5">
                        <a:lumMod val="75000"/>
                      </a:schemeClr>
                    </a:solidFill>
                    <a:latin typeface="10X10" panose="020D0604000000000000" pitchFamily="50" charset="-127"/>
                    <a:ea typeface="10X10" panose="020D0604000000000000" pitchFamily="50" charset="-127"/>
                  </a:rPr>
                  <a:t>생성</a:t>
                </a:r>
                <a:endParaRPr lang="en-US" altLang="ko-KR" sz="2000" b="0" cap="none" spc="0">
                  <a:ln w="0"/>
                  <a:solidFill>
                    <a:schemeClr val="accent5">
                      <a:lumMod val="75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F56DBCF-7530-4424-AE6F-7C8ED12D244B}"/>
                  </a:ext>
                </a:extLst>
              </p:cNvPr>
              <p:cNvSpPr/>
              <p:nvPr/>
            </p:nvSpPr>
            <p:spPr>
              <a:xfrm>
                <a:off x="3505667" y="2206553"/>
                <a:ext cx="1962953" cy="21585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/>
                  <a:t>ㅠ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6AF6B0A-EE46-46B6-8B39-8A94D1E849F3}"/>
                  </a:ext>
                </a:extLst>
              </p:cNvPr>
              <p:cNvGrpSpPr/>
              <p:nvPr/>
            </p:nvGrpSpPr>
            <p:grpSpPr>
              <a:xfrm>
                <a:off x="3611927" y="2415254"/>
                <a:ext cx="1870568" cy="1589810"/>
                <a:chOff x="5389919" y="2560790"/>
                <a:chExt cx="1870568" cy="158981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3CE2DF4B-90B0-445E-BFED-5B84F84D4874}"/>
                    </a:ext>
                  </a:extLst>
                </p:cNvPr>
                <p:cNvGrpSpPr/>
                <p:nvPr/>
              </p:nvGrpSpPr>
              <p:grpSpPr>
                <a:xfrm>
                  <a:off x="5389919" y="2767262"/>
                  <a:ext cx="1870568" cy="1383338"/>
                  <a:chOff x="5389919" y="2767262"/>
                  <a:chExt cx="1870568" cy="1383338"/>
                </a:xfrm>
              </p:grpSpPr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A05E55E6-A141-4319-9239-04752A4F07F3}"/>
                      </a:ext>
                    </a:extLst>
                  </p:cNvPr>
                  <p:cNvSpPr/>
                  <p:nvPr/>
                </p:nvSpPr>
                <p:spPr>
                  <a:xfrm>
                    <a:off x="5389919" y="2767262"/>
                    <a:ext cx="816057" cy="6632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2800">
                        <a:ln w="0"/>
                        <a:latin typeface="10X10" panose="020D0604000000000000" pitchFamily="50" charset="-127"/>
                        <a:ea typeface="10X10" panose="020D0604000000000000" pitchFamily="50" charset="-127"/>
                      </a:rPr>
                      <a:t>#int</a:t>
                    </a:r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82D14952-BEEC-43DF-8162-DBA34DC88CEE}"/>
                      </a:ext>
                    </a:extLst>
                  </p:cNvPr>
                  <p:cNvSpPr/>
                  <p:nvPr/>
                </p:nvSpPr>
                <p:spPr>
                  <a:xfrm>
                    <a:off x="5629912" y="3208862"/>
                    <a:ext cx="1630575" cy="5816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2400">
                        <a:ln w="0"/>
                        <a:solidFill>
                          <a:schemeClr val="accent2">
                            <a:lumMod val="75000"/>
                          </a:schemeClr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rPr>
                      <a:t>#unsigned</a:t>
                    </a: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7A5371A1-AF4C-422E-9D4D-BBAA92E753A5}"/>
                      </a:ext>
                    </a:extLst>
                  </p:cNvPr>
                  <p:cNvSpPr/>
                  <p:nvPr/>
                </p:nvSpPr>
                <p:spPr>
                  <a:xfrm>
                    <a:off x="5482345" y="3568902"/>
                    <a:ext cx="1177887" cy="5816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2400">
                        <a:ln w="0"/>
                        <a:solidFill>
                          <a:schemeClr val="accent6">
                            <a:lumMod val="75000"/>
                          </a:schemeClr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rPr>
                      <a:t>#string</a:t>
                    </a:r>
                  </a:p>
                </p:txBody>
              </p:sp>
            </p:grp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303AE713-7AB8-485A-B9CA-647CC1EF0737}"/>
                    </a:ext>
                  </a:extLst>
                </p:cNvPr>
                <p:cNvSpPr/>
                <p:nvPr/>
              </p:nvSpPr>
              <p:spPr>
                <a:xfrm>
                  <a:off x="6136184" y="2560790"/>
                  <a:ext cx="956096" cy="5816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400">
                      <a:ln w="0"/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10X10" panose="020D0604000000000000" pitchFamily="50" charset="-127"/>
                      <a:ea typeface="10X10" panose="020D0604000000000000" pitchFamily="50" charset="-127"/>
                    </a:rPr>
                    <a:t>#long</a:t>
                  </a:r>
                </a:p>
              </p:txBody>
            </p: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A44120E-74E2-4A0F-9176-894650E62D43}"/>
                  </a:ext>
                </a:extLst>
              </p:cNvPr>
              <p:cNvSpPr/>
              <p:nvPr/>
            </p:nvSpPr>
            <p:spPr>
              <a:xfrm>
                <a:off x="3851920" y="4349918"/>
                <a:ext cx="1425198" cy="581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>
                    <a:ln w="0"/>
                    <a:latin typeface="10X10" panose="020D0604000000000000" pitchFamily="50" charset="-127"/>
                    <a:ea typeface="10X10" panose="020D0604000000000000" pitchFamily="50" charset="-127"/>
                  </a:rPr>
                  <a:t>Rich</a:t>
                </a:r>
                <a:r>
                  <a:rPr lang="ko-KR" altLang="en-US" sz="2400">
                    <a:ln w="0"/>
                    <a:latin typeface="10X10" panose="020D0604000000000000" pitchFamily="50" charset="-127"/>
                    <a:ea typeface="10X10" panose="020D0604000000000000" pitchFamily="50" charset="-127"/>
                  </a:rPr>
                  <a:t> 토큰</a:t>
                </a:r>
                <a:endParaRPr lang="en-US" altLang="ko-KR" sz="2400">
                  <a:ln w="0"/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B08D0F8-8853-490B-9B7A-937F9029C4DC}"/>
                  </a:ext>
                </a:extLst>
              </p:cNvPr>
              <p:cNvGrpSpPr/>
              <p:nvPr/>
            </p:nvGrpSpPr>
            <p:grpSpPr>
              <a:xfrm>
                <a:off x="1097171" y="1768960"/>
                <a:ext cx="1962953" cy="3141573"/>
                <a:chOff x="1229366" y="1781777"/>
                <a:chExt cx="1962953" cy="3141573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4327216-9F23-48C4-AFCA-679748309730}"/>
                    </a:ext>
                  </a:extLst>
                </p:cNvPr>
                <p:cNvGrpSpPr/>
                <p:nvPr/>
              </p:nvGrpSpPr>
              <p:grpSpPr>
                <a:xfrm>
                  <a:off x="1229366" y="1781777"/>
                  <a:ext cx="1962953" cy="2587127"/>
                  <a:chOff x="1275451" y="1776751"/>
                  <a:chExt cx="1962953" cy="2587127"/>
                </a:xfrm>
              </p:grpSpPr>
              <p:sp>
                <p:nvSpPr>
                  <p:cNvPr id="12" name="타원 11">
                    <a:extLst>
                      <a:ext uri="{FF2B5EF4-FFF2-40B4-BE49-F238E27FC236}">
                        <a16:creationId xmlns:a16="http://schemas.microsoft.com/office/drawing/2014/main" id="{975A52CB-A677-41EF-855F-71D74866E62E}"/>
                      </a:ext>
                    </a:extLst>
                  </p:cNvPr>
                  <p:cNvSpPr/>
                  <p:nvPr/>
                </p:nvSpPr>
                <p:spPr>
                  <a:xfrm>
                    <a:off x="1275451" y="2205327"/>
                    <a:ext cx="1962953" cy="2158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412C97D7-7F79-4B1E-9E01-0D7994968C25}"/>
                      </a:ext>
                    </a:extLst>
                  </p:cNvPr>
                  <p:cNvSpPr/>
                  <p:nvPr/>
                </p:nvSpPr>
                <p:spPr>
                  <a:xfrm>
                    <a:off x="1599554" y="1776751"/>
                    <a:ext cx="1299651" cy="7448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lIns="91440" tIns="45720" rIns="91440" bIns="4572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3200">
                        <a:ln w="0"/>
                        <a:solidFill>
                          <a:srgbClr val="FF0000"/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rPr>
                      <a:t>#type</a:t>
                    </a:r>
                    <a:endParaRPr lang="en-US" altLang="ko-KR" sz="3200">
                      <a:ln w="0"/>
                      <a:latin typeface="10X10" panose="020D0604000000000000" pitchFamily="50" charset="-127"/>
                      <a:ea typeface="10X10" panose="020D0604000000000000" pitchFamily="50" charset="-127"/>
                    </a:endParaRPr>
                  </a:p>
                </p:txBody>
              </p: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210B2FA9-67BC-4DC5-9491-083E5C36BBFE}"/>
                      </a:ext>
                    </a:extLst>
                  </p:cNvPr>
                  <p:cNvSpPr/>
                  <p:nvPr/>
                </p:nvSpPr>
                <p:spPr>
                  <a:xfrm>
                    <a:off x="1609888" y="2590294"/>
                    <a:ext cx="630108" cy="6632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2800">
                        <a:ln w="0"/>
                        <a:latin typeface="10X10" panose="020D0604000000000000" pitchFamily="50" charset="-127"/>
                        <a:ea typeface="10X10" panose="020D0604000000000000" pitchFamily="50" charset="-127"/>
                      </a:rPr>
                      <a:t>int</a:t>
                    </a:r>
                  </a:p>
                </p:txBody>
              </p: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18CE98E6-CC77-417A-A9B5-D1F4F6DE0819}"/>
                      </a:ext>
                    </a:extLst>
                  </p:cNvPr>
                  <p:cNvSpPr/>
                  <p:nvPr/>
                </p:nvSpPr>
                <p:spPr>
                  <a:xfrm>
                    <a:off x="1924942" y="3021249"/>
                    <a:ext cx="1252266" cy="50013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2000">
                        <a:ln w="0"/>
                        <a:solidFill>
                          <a:schemeClr val="accent2">
                            <a:lumMod val="75000"/>
                          </a:schemeClr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rPr>
                      <a:t>unsigned</a:t>
                    </a:r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37979169-CF8E-4E37-ABCC-2C8A6287B6F6}"/>
                      </a:ext>
                    </a:extLst>
                  </p:cNvPr>
                  <p:cNvSpPr/>
                  <p:nvPr/>
                </p:nvSpPr>
                <p:spPr>
                  <a:xfrm>
                    <a:off x="1582426" y="3330706"/>
                    <a:ext cx="1017587" cy="5816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2400">
                        <a:ln w="0"/>
                        <a:solidFill>
                          <a:schemeClr val="accent6">
                            <a:lumMod val="75000"/>
                          </a:schemeClr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rPr>
                      <a:t>string</a:t>
                    </a:r>
                  </a:p>
                </p:txBody>
              </p: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E9A4C7F9-545C-4D24-AE14-8E6C8F15B921}"/>
                      </a:ext>
                    </a:extLst>
                  </p:cNvPr>
                  <p:cNvSpPr/>
                  <p:nvPr/>
                </p:nvSpPr>
                <p:spPr>
                  <a:xfrm>
                    <a:off x="2205264" y="2510847"/>
                    <a:ext cx="795795" cy="5816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altLang="ko-KR" sz="2400">
                        <a:ln w="0"/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10X10" panose="020D0604000000000000" pitchFamily="50" charset="-127"/>
                        <a:ea typeface="10X10" panose="020D0604000000000000" pitchFamily="50" charset="-127"/>
                      </a:rPr>
                      <a:t>long</a:t>
                    </a:r>
                  </a:p>
                </p:txBody>
              </p:sp>
            </p:grp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EF002534-DB05-4509-AC16-BCA6EB0DA4CF}"/>
                    </a:ext>
                  </a:extLst>
                </p:cNvPr>
                <p:cNvSpPr/>
                <p:nvPr/>
              </p:nvSpPr>
              <p:spPr>
                <a:xfrm>
                  <a:off x="1420002" y="4341652"/>
                  <a:ext cx="1566583" cy="5816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400">
                      <a:ln w="0"/>
                      <a:latin typeface="10X10" panose="020D0604000000000000" pitchFamily="50" charset="-127"/>
                      <a:ea typeface="10X10" panose="020D0604000000000000" pitchFamily="50" charset="-127"/>
                    </a:rPr>
                    <a:t>Small</a:t>
                  </a:r>
                  <a:r>
                    <a:rPr lang="ko-KR" altLang="en-US" sz="2400">
                      <a:ln w="0"/>
                      <a:latin typeface="10X10" panose="020D0604000000000000" pitchFamily="50" charset="-127"/>
                      <a:ea typeface="10X10" panose="020D0604000000000000" pitchFamily="50" charset="-127"/>
                    </a:rPr>
                    <a:t> 토큰</a:t>
                  </a:r>
                  <a:endParaRPr lang="en-US" altLang="ko-KR" sz="2400">
                    <a:ln w="0"/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BF4C3FE-2A6E-4131-8DB2-B6A6DA8ED573}"/>
                </a:ext>
              </a:extLst>
            </p:cNvPr>
            <p:cNvSpPr/>
            <p:nvPr/>
          </p:nvSpPr>
          <p:spPr>
            <a:xfrm>
              <a:off x="5652121" y="2780928"/>
              <a:ext cx="2785806" cy="1276077"/>
            </a:xfrm>
            <a:prstGeom prst="rect">
              <a:avLst/>
            </a:prstGeom>
            <a:noFill/>
          </p:spPr>
          <p:txBody>
            <a:bodyPr wrap="none" lIns="144357" tIns="72179" rIns="144357" bIns="72179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600">
                  <a:latin typeface="10X10" panose="020D0604000000000000" pitchFamily="50" charset="-127"/>
                  <a:ea typeface="10X10" panose="020D0604000000000000" pitchFamily="50" charset="-127"/>
                </a:rPr>
                <a:t> =&gt;  </a:t>
              </a:r>
              <a:r>
                <a:rPr lang="ko-KR" altLang="en-US" sz="2600">
                  <a:latin typeface="10X10" panose="020D0604000000000000" pitchFamily="50" charset="-127"/>
                  <a:ea typeface="10X10" panose="020D0604000000000000" pitchFamily="50" charset="-127"/>
                </a:rPr>
                <a:t>유사도 결과를</a:t>
              </a:r>
              <a:endParaRPr lang="en-US" altLang="ko-KR" sz="2600"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600">
                  <a:latin typeface="10X10" panose="020D0604000000000000" pitchFamily="50" charset="-127"/>
                  <a:ea typeface="10X10" panose="020D0604000000000000" pitchFamily="50" charset="-127"/>
                </a:rPr>
                <a:t>   좌우함</a:t>
              </a:r>
              <a:endParaRPr lang="en-US" altLang="ko-KR" sz="260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251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3708</Words>
  <Application>Microsoft Office PowerPoint</Application>
  <PresentationFormat>화면 슬라이드 쇼(4:3)</PresentationFormat>
  <Paragraphs>723</Paragraphs>
  <Slides>28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나눔고딕</vt:lpstr>
      <vt:lpstr>맑은 고딕</vt:lpstr>
      <vt:lpstr>돋움</vt:lpstr>
      <vt:lpstr>Courier New</vt:lpstr>
      <vt:lpstr>Wingdings</vt:lpstr>
      <vt:lpstr>10X10</vt:lpstr>
      <vt:lpstr>나눔스퀘어</vt:lpstr>
      <vt:lpstr>Arial</vt:lpstr>
      <vt:lpstr>a옛날사진관3</vt:lpstr>
      <vt:lpstr>함초롬돋움</vt:lpstr>
      <vt:lpstr>Consolas</vt:lpstr>
      <vt:lpstr>KoreanGDH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한 성혜</cp:lastModifiedBy>
  <cp:revision>128</cp:revision>
  <dcterms:created xsi:type="dcterms:W3CDTF">2016-03-26T13:53:43Z</dcterms:created>
  <dcterms:modified xsi:type="dcterms:W3CDTF">2018-10-05T01:52:01Z</dcterms:modified>
</cp:coreProperties>
</file>